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63" r:id="rId3"/>
    <p:sldId id="274" r:id="rId4"/>
    <p:sldId id="284" r:id="rId5"/>
    <p:sldId id="276" r:id="rId6"/>
    <p:sldId id="277" r:id="rId7"/>
    <p:sldId id="278" r:id="rId8"/>
    <p:sldId id="279" r:id="rId9"/>
    <p:sldId id="281" r:id="rId10"/>
    <p:sldId id="280" r:id="rId11"/>
    <p:sldId id="282" r:id="rId12"/>
    <p:sldId id="28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03AE29-33EA-43F6-99F3-19C7CBFA3FF8}" v="4" dt="2024-06-20T04:44:08.256"/>
    <p1510:client id="{BE4D6F83-4B5E-4933-BE58-9F2CCE95CD3D}" v="62" dt="2024-06-20T04:36:55.9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6" d="100"/>
          <a:sy n="116" d="100"/>
        </p:scale>
        <p:origin x="10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E90775-AD8C-42FF-ADF4-2F933BD7C0CD}" type="datetimeFigureOut">
              <a:rPr kumimoji="1" lang="ja-JP" altLang="en-US" smtClean="0"/>
              <a:t>2024/7/19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2C9B8-915C-43D8-81FA-CD7B291D643E}" type="slidenum">
              <a:rPr kumimoji="1" lang="ja-JP" altLang="en-US" smtClean="0"/>
              <a:t>‹#›</a:t>
            </a:fld>
            <a:endParaRPr kumimoji="1" lang="ja-JP" altLang="en-US"/>
          </a:p>
        </p:txBody>
      </p:sp>
    </p:spTree>
    <p:extLst>
      <p:ext uri="{BB962C8B-B14F-4D97-AF65-F5344CB8AC3E}">
        <p14:creationId xmlns:p14="http://schemas.microsoft.com/office/powerpoint/2010/main" val="2313561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852C9B8-915C-43D8-81FA-CD7B291D643E}" type="slidenum">
              <a:rPr kumimoji="1" lang="ja-JP" altLang="en-US" smtClean="0"/>
              <a:t>8</a:t>
            </a:fld>
            <a:endParaRPr kumimoji="1" lang="ja-JP" altLang="en-US"/>
          </a:p>
        </p:txBody>
      </p:sp>
    </p:spTree>
    <p:extLst>
      <p:ext uri="{BB962C8B-B14F-4D97-AF65-F5344CB8AC3E}">
        <p14:creationId xmlns:p14="http://schemas.microsoft.com/office/powerpoint/2010/main" val="4087922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9E4E54C-BFA6-4A57-AD95-66446F3F4AB3}" type="datetime1">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548745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7610EB-42E6-4138-AF45-5573D7D07764}" type="datetime1">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77591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D0F05B-9B45-46AC-A6EA-6D496D547141}" type="datetime1">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4728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0A48A1-401B-4040-AF23-C86B2989545B}" type="datetime1">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16092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0BE0FE-C819-4012-84FD-FF5EC77EB260}" type="datetime1">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175362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36DE98-4062-4BB1-8AB2-339F00CAEE21}" type="datetime1">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943780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C184D9A-C20C-45C6-96E1-FD19B5ECEB3B}" type="datetime1">
              <a:rPr kumimoji="1" lang="ja-JP" altLang="en-US" smtClean="0"/>
              <a:t>2024/7/19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70988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A777F6-6767-493B-9B51-0628FD56FED5}" type="datetime1">
              <a:rPr kumimoji="1" lang="ja-JP" altLang="en-US" smtClean="0"/>
              <a:t>2024/7/19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24077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B6A60-77AD-414C-8159-9F321B8E0DC6}" type="datetime1">
              <a:rPr kumimoji="1" lang="ja-JP" altLang="en-US" smtClean="0"/>
              <a:t>2024/7/19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4051129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E774D73-1245-492E-84A7-CCAED4891B77}" type="datetime1">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407990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C0E0F8-DEF2-4465-8249-C9F2F7D83BCF}" type="datetime1">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206046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B5AA9-1F85-4A72-9A63-2A6C5170CD82}" type="datetime1">
              <a:rPr kumimoji="1" lang="ja-JP" altLang="en-US" smtClean="0"/>
              <a:t>2024/7/19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D2CFAB68-B97E-44C6-B903-0A221F45C963}" type="slidenum">
              <a:rPr kumimoji="1" lang="ja-JP" altLang="en-US" smtClean="0"/>
              <a:pPr/>
              <a:t>‹#›</a:t>
            </a:fld>
            <a:endParaRPr kumimoji="1" lang="ja-JP" altLang="en-US" dirty="0"/>
          </a:p>
        </p:txBody>
      </p:sp>
    </p:spTree>
    <p:extLst>
      <p:ext uri="{BB962C8B-B14F-4D97-AF65-F5344CB8AC3E}">
        <p14:creationId xmlns:p14="http://schemas.microsoft.com/office/powerpoint/2010/main" val="1201112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s://www.humandevelopment.va/en/risorse/documenti/oeconomicae-et-pecuniariae-quaestiones.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ref35" TargetMode="External"/><Relationship Id="rId2" Type="http://schemas.openxmlformats.org/officeDocument/2006/relationships/hyperlink" Target="https://www.vatican.va/roman_curia/congregations/cfaith/documents/rc_con_cfaith_doc_20180106_oeconomicae-et-pecuniariae_en.html#_ftn35" TargetMode="External"/><Relationship Id="rId1" Type="http://schemas.openxmlformats.org/officeDocument/2006/relationships/slideLayout" Target="../slideLayouts/slideLayout6.xml"/><Relationship Id="rId6" Type="http://schemas.openxmlformats.org/officeDocument/2006/relationships/hyperlink" Target="https://sttl.livedoor.blog/archives/32597419.html" TargetMode="External"/><Relationship Id="rId5" Type="http://schemas.openxmlformats.org/officeDocument/2006/relationships/hyperlink" Target="https://www.vatican.va/roman_curia/pontifical_councils/justpeace/documents/rc_pc_justpeace_doc_20111024_nota_en.html" TargetMode="External"/><Relationship Id="rId4" Type="http://schemas.openxmlformats.org/officeDocument/2006/relationships/hyperlink" Target="https://www.vatican.va/content/paul-vi/en/encyclicals/documents/hf_p-vi_enc_26031967_populorum.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ref36" TargetMode="External"/><Relationship Id="rId7" Type="http://schemas.openxmlformats.org/officeDocument/2006/relationships/hyperlink" Target="https://www.amazon.co.jp/%E3%81%99%E3%81%B9%E3%81%A6%E3%81%AF%E9%87%8F%E5%AD%90%E3%81%A7%E3%81%A7%E3%81%8D%E3%81%A6%E3%81%84%E3%82%8B-%E2%80%95%E2%80%95%E5%AE%87%E5%AE%99%E3%82%92%E5%8B%95%E3%81%8B%E3%81%99%EF%BC%91%EF%BC%90%E3%81%AE%E6%A0%B9%E6%9C%AC%E5%8E%9F%E7%90%86-%E7%AD%91%E6%91%A9%E9%81%B8%E6%9B%B8-235-%E3%83%95%E3%83%A9%E3%83%B3%E3%82%AF%E3%83%BB%E3%82%A6%E3%82%A3%E3%83%AB%E3%83%81%E3%82%A7%E3%83%83%E3%82%AF/dp/4480017542/ref=sr_1_1?__mk_ja_JP=%E3%82%AB%E3%82%BF%E3%82%AB%E3%83%8A&amp;crid=3O4GGQFCW0Z3X&amp;dib=eyJ2IjoiMSJ9.-dLV4OzSW9AJ1tqw9Wkc9Q._5pOaqQTTYJaz0HXb5IjKBl_iqngkQDsefYbw8FK35k&amp;dib_tag=se&amp;keywords=%E3%83%95%E3%83%A9%E3%83%B3%E3%82%AF%E3%83%BB%E3%82%A6%E3%82%A3%E3%83%AB%E3%83%81%E3%82%A7%E3%83%83%E3%82%AF%E3%80%8E%E3%81%99%E3%81%B9%E3%81%A6%E3%81%AF%E9%87%8F%E5%AD%90%E3%81%A7%E3%81%A7%E3%81%8D%E3%81%A6%E3%81%84%E3%82%8B%E3%80%8F&amp;qid=1718490930&amp;sprefix=%E3%83%95%E3%83%A9%E3%83%B3%E3%82%AF+%E3%82%A6%E3%82%A3%E3%83%AB%E3%83%81%E3%82%A7%E3%83%83%E3%82%AF+%E3%81%99%E3%81%B9%E3%81%A6%E3%81%AF%E9%87%8F%E5%AD%90%E3%81%A7%E3%81%A7%E3%81%8D%E3%81%A6%E3%81%84%E3%82%8B+%2Caps%2C304&amp;sr=8-1" TargetMode="External"/><Relationship Id="rId2" Type="http://schemas.openxmlformats.org/officeDocument/2006/relationships/hyperlink" Target="https://www.vatican.va/roman_curia/congregations/cfaith/documents/rc_con_cfaith_doc_20180106_oeconomicae-et-pecuniariae_en.html#_ftn36" TargetMode="External"/><Relationship Id="rId1" Type="http://schemas.openxmlformats.org/officeDocument/2006/relationships/slideLayout" Target="../slideLayouts/slideLayout6.xml"/><Relationship Id="rId6" Type="http://schemas.openxmlformats.org/officeDocument/2006/relationships/hyperlink" Target="https://ja.wikipedia.org/wiki/%E3%83%9E%E3%82%BF%E3%82%A4%E5%8A%B9%E6%9E%9C" TargetMode="External"/><Relationship Id="rId5" Type="http://schemas.openxmlformats.org/officeDocument/2006/relationships/hyperlink" Target="https://www.vatican.va/content/dam/francesco/pdf/encyclicals/documents/papa-francesco_20150524_enciclica-laudato-si_ja.pdf" TargetMode="External"/><Relationship Id="rId4" Type="http://schemas.openxmlformats.org/officeDocument/2006/relationships/hyperlink" Target="https://www.vatican.va/content/francesco/en/encyclicals/documents/papa-francesco_20150524_enciclica-laudato-si.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vatican.va/roman_curia/congregations/cfaith/documents/rc_con_cfaith_doc_20180106_oeconomicae-et-pecuniariae_en.html#_ftnref38" TargetMode="External"/><Relationship Id="rId13" Type="http://schemas.openxmlformats.org/officeDocument/2006/relationships/hyperlink" Target="https://www.focolare.org/japan/%e5%85%b1%e6%9c%89%e3%81%ae%e7%b5%8c%e6%b8%88/" TargetMode="External"/><Relationship Id="rId18" Type="http://schemas.openxmlformats.org/officeDocument/2006/relationships/hyperlink" Target="https://www.vatican.va/content/john-paul-ii/en/encyclicals/documents/hf_jp-ii_enc_30121987_sollicitudo-rei-socialis.html" TargetMode="External"/><Relationship Id="rId3" Type="http://schemas.openxmlformats.org/officeDocument/2006/relationships/hyperlink" Target="https://www.vatican.va/roman_curia/congregations/cfaith/documents/rc_con_cfaith_doc_20180106_oeconomicae-et-pecuniariae_en.html#_ftnref37" TargetMode="External"/><Relationship Id="rId7" Type="http://schemas.openxmlformats.org/officeDocument/2006/relationships/hyperlink" Target="https://www.vatican.va/roman_curia/congregations/cfaith/documents/rc_con_cfaith_doc_20180106_oeconomicae-et-pecuniariae_en.html#_ftn39" TargetMode="External"/><Relationship Id="rId12" Type="http://schemas.openxmlformats.org/officeDocument/2006/relationships/hyperlink" Target="https://www.edc-online.org/en" TargetMode="External"/><Relationship Id="rId17" Type="http://schemas.openxmlformats.org/officeDocument/2006/relationships/hyperlink" Target="https://www.vatican.va/roman_curia/congregations/cfaith/documents/rc_con_cfaith_doc_20180106_oeconomicae-et-pecuniariae_en.html#_ftnref40" TargetMode="External"/><Relationship Id="rId2" Type="http://schemas.openxmlformats.org/officeDocument/2006/relationships/hyperlink" Target="https://www.vatican.va/roman_curia/congregations/cfaith/documents/rc_con_cfaith_doc_20180106_oeconomicae-et-pecuniariae_en.html#_ftn37" TargetMode="External"/><Relationship Id="rId16" Type="http://schemas.openxmlformats.org/officeDocument/2006/relationships/hyperlink" Target="https://www.vatican.va/roman_curia/congregations/cfaith/documents/rc_con_cfaith_doc_20180106_oeconomicae-et-pecuniariae_en.html#_ftn40" TargetMode="External"/><Relationship Id="rId1" Type="http://schemas.openxmlformats.org/officeDocument/2006/relationships/slideLayout" Target="../slideLayouts/slideLayout6.xml"/><Relationship Id="rId6" Type="http://schemas.openxmlformats.org/officeDocument/2006/relationships/hyperlink" Target="https://www.vatican.va/roman_curia/congregations/cfaith/documents/rc_con_cfaith_doc_20180106_oeconomicae-et-pecuniariae_en.html#_ftn38" TargetMode="External"/><Relationship Id="rId11" Type="http://schemas.openxmlformats.org/officeDocument/2006/relationships/hyperlink" Target="https://www.vatican.va/content/francesco/en/speeches/2017/february/documents/papa-francesco_20170204_focolari.html" TargetMode="External"/><Relationship Id="rId5" Type="http://schemas.openxmlformats.org/officeDocument/2006/relationships/hyperlink" Target="https://www.amazon.co.jp/%E6%95%99%E4%BC%9A%E3%81%AE%E7%A4%BE%E4%BC%9A%E6%95%99%E8%AA%AC%E7%B6%B1%E8%A6%81-%E6%95%99%E7%9A%87%E5%BA%81%E6%AD%A3%E7%BE%A9%E3%81%A8%E5%B9%B3%E5%92%8C%E8%A9%95%E8%AD%B0%E4%BC%9A/dp/4877501460/ref=sr_1_2?__mk_ja_JP=%E3%82%AB%E3%82%BF%E3%82%AB%E3%83%8A&amp;crid=14KFEBFAUVQLB&amp;keywords=%E6%95%99%E4%BC%9A%E3%81%AE%E7%A4%BE%E4%BC%9A%E6%95%99%E8%AA%AC%E8%A6%81%E9%A0%85&amp;qid=1707524995&amp;sprefix=%E6%95%99%E4%BC%9A%E3%81%AE%E7%A4%BE%E4%BC%9A%E6%95%99%E8%AA%AC%E8%A6%81%E9%A0%85%2Caps%2C252&amp;sr=8-2" TargetMode="External"/><Relationship Id="rId15" Type="http://schemas.openxmlformats.org/officeDocument/2006/relationships/hyperlink" Target="https://www.focolare.org/japan/" TargetMode="External"/><Relationship Id="rId10" Type="http://schemas.openxmlformats.org/officeDocument/2006/relationships/hyperlink" Target="https://www.vatican.va/roman_curia/congregations/cfaith/documents/rc_con_cfaith_doc_20180106_oeconomicae-et-pecuniariae_en.html#_ftnref39" TargetMode="External"/><Relationship Id="rId4" Type="http://schemas.openxmlformats.org/officeDocument/2006/relationships/hyperlink" Target="https://www.vatican.va/roman_curia/pontifical_councils/justpeace/documents/rc_pc_justpeace_doc_20060526_compendio-dott-soc_en.html#Role%20of%20business%20owners%20and%20management" TargetMode="External"/><Relationship Id="rId9" Type="http://schemas.openxmlformats.org/officeDocument/2006/relationships/hyperlink" Target="https://www.vatican.va/content/benedict-xvi/en/encyclicals/documents/hf_ben-xvi_enc_20090629_caritas-in-veritate.html" TargetMode="External"/><Relationship Id="rId14" Type="http://schemas.openxmlformats.org/officeDocument/2006/relationships/hyperlink" Target="https://www.google.com/search?q=Chiara+Lubich&amp;sourceid=chrome&amp;ie=UTF-8#ip=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ref41" TargetMode="External"/><Relationship Id="rId2" Type="http://schemas.openxmlformats.org/officeDocument/2006/relationships/hyperlink" Target="https://www.vatican.va/roman_curia/congregations/cfaith/documents/rc_con_cfaith_doc_20180106_oeconomicae-et-pecuniariae_en.html#_ftn41" TargetMode="External"/><Relationship Id="rId1" Type="http://schemas.openxmlformats.org/officeDocument/2006/relationships/slideLayout" Target="../slideLayouts/slideLayout6.xml"/><Relationship Id="rId4" Type="http://schemas.openxmlformats.org/officeDocument/2006/relationships/hyperlink" Target="https://www.vatican.va/content/benedict-xvi/en/encyclicals/documents/hf_ben-xvi_enc_20090629_caritas-in-veritate.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ref42" TargetMode="External"/><Relationship Id="rId2" Type="http://schemas.openxmlformats.org/officeDocument/2006/relationships/hyperlink" Target="https://www.vatican.va/roman_curia/congregations/cfaith/documents/rc_con_cfaith_doc_20180106_oeconomicae-et-pecuniariae_en.html#_ftn42" TargetMode="External"/><Relationship Id="rId1" Type="http://schemas.openxmlformats.org/officeDocument/2006/relationships/slideLayout" Target="../slideLayouts/slideLayout6.xml"/><Relationship Id="rId6" Type="http://schemas.openxmlformats.org/officeDocument/2006/relationships/hyperlink" Target="https://www.vatican.va/roman_curia/congregations/cfaith/documents/rc_con_cfaith_doc_20180106_oeconomicae-et-pecuniariae_en.html#_ftnref43" TargetMode="External"/><Relationship Id="rId5" Type="http://schemas.openxmlformats.org/officeDocument/2006/relationships/hyperlink" Target="https://www.vatican.va/roman_curia/congregations/cfaith/documents/rc_con_cfaith_doc_20180106_oeconomicae-et-pecuniariae_en.html#_ftn43" TargetMode="External"/><Relationship Id="rId4" Type="http://schemas.openxmlformats.org/officeDocument/2006/relationships/hyperlink" Target="https://www.vatican.va/roman_curia/pontifical_councils/justpeace/documents/rc_pc_justpeace_doc_20111024_nota_en.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Decentralized_autonomous_organization" TargetMode="External"/><Relationship Id="rId3" Type="http://schemas.openxmlformats.org/officeDocument/2006/relationships/hyperlink" Target="https://www.vatican.va/roman_curia/congregations/cfaith/documents/rc_con_cfaith_doc_20180106_oeconomicae-et-pecuniariae_en.html#_ftnref44" TargetMode="External"/><Relationship Id="rId7" Type="http://schemas.openxmlformats.org/officeDocument/2006/relationships/hyperlink" Target="https://research.tilburguniversity.edu/en/publications/intermediary-organizations-and-field-2" TargetMode="External"/><Relationship Id="rId2" Type="http://schemas.openxmlformats.org/officeDocument/2006/relationships/hyperlink" Target="https://www.vatican.va/roman_curia/congregations/cfaith/documents/rc_con_cfaith_doc_20180106_oeconomicae-et-pecuniariae_en.html#_ftn44" TargetMode="External"/><Relationship Id="rId1" Type="http://schemas.openxmlformats.org/officeDocument/2006/relationships/slideLayout" Target="../slideLayouts/slideLayout6.xml"/><Relationship Id="rId6" Type="http://schemas.openxmlformats.org/officeDocument/2006/relationships/hyperlink" Target="https://www.jstage.jst.go.jp/article/jjcanth/71/1/71_KJ00004582445/_pdf/-char/ja" TargetMode="External"/><Relationship Id="rId5" Type="http://schemas.openxmlformats.org/officeDocument/2006/relationships/hyperlink" Target="https://www.vatican.va/content/francesco/en/messages/peace/documents/papa-francesco_20141208_messaggio-xlviii-giornata-mondiale-pace-2015.html" TargetMode="External"/><Relationship Id="rId10" Type="http://schemas.openxmlformats.org/officeDocument/2006/relationships/hyperlink" Target="https://www.cbcj.catholic.jp/2015/01/01/7507/" TargetMode="External"/><Relationship Id="rId4" Type="http://schemas.openxmlformats.org/officeDocument/2006/relationships/hyperlink" Target="https://www.vatican.va/content/benedict-xvi/en/encyclicals/documents/hf_ben-xvi_enc_20090629_caritas-in-veritate.html" TargetMode="External"/><Relationship Id="rId9" Type="http://schemas.openxmlformats.org/officeDocument/2006/relationships/hyperlink" Target="https://www.amazon.co.jp/%E7%A4%BE%E4%BC%9A%E7%9A%84%E8%BA%AB%E4%BD%93%E2%80%95%E3%83%8F%E3%83%93%E3%83%88%E3%82%A5%E3%82%B9%E3%83%BB%E3%82%A2%E3%82%A4%E3%83%87%E3%83%B3%E3%83%86%E3%82%A3%E3%83%86%E3%82%A3%E3%83%BB%E6%AC%B2%E6%9C%9B-%E3%83%8B%E3%83%83%E3%82%AF%E3%83%BB%E3%82%AF%E3%83%AD%E3%82%B9%E3%83%AA%E3%83%BC/dp/4787712012/ref=sr_1_1?__mk_ja_JP=%E3%82%AB%E3%82%BF%E3%82%AB%E3%83%8A&amp;crid=7IMH3LH4LI9D&amp;dib=eyJ2IjoiMSJ9.Bu63PpdSpH4UrH4WfiAkuQ.3SMtZ4_IyBLD35IEhZd89LVWCXMCyKshtfb5dGeG6h8&amp;dib_tag=se&amp;keywords=%E7%A4%BE%E4%BC%9A%E7%9A%84%E8%BA%AB%E4%BD%93+%E3%83%8F%E3%83%93%E3%83%88%E3%82%A5%E3%82%B9%E3%83%BB%E3%82%A2%E3%82%A4%E3%83%87%E3%83%B3%E3%83%86%E3%82%A3%E3%83%86%E3%82%A3%E3%83%BB%E6%AC%B2%E6%9C%9B&amp;qid=1716601004&amp;sprefix=%E7%A4%BE%E4%BC%9A%E7%9A%84%E8%BA%AB%E4%BD%93+%E3%83%8F%E3%83%93%E3%83%88%E3%82%A5%E3%82%B9+%E3%82%A2%E3%82%A4%E3%83%87%E3%83%B3%E3%83%86%E3%82%A3%E3%83%86%E3%82%A3+%E6%AC%B2%E6%9C%9B%2Caps%2C241&amp;sr=8-1"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nikkei.com/article/DGXZQOUC253O70V20C21A8000000/#:~:text=%E3%81%BE%E3%81%9A%E8%8B%B1%E8%AA%9E%E3%81%AE%E3%80%8Ccompany%EF%BC%88%E3%82%AB%E3%83%B3%E3%83%91%E3%83%8B%E3%83%BC,%E3%82%92%E8%A4%87%E5%90%88%E3%81%95%E3%81%9B%E3%81%9F%E3%81%A8%E3%81%84%E3%82%8F%E3%82%8C%E3%82%8B%E3%80%82"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hyperlink" Target="https://www.research.ed.ac.uk/en/publications/virtuous-circularity-positive-law-and-particular-justice" TargetMode="External"/><Relationship Id="rId3" Type="http://schemas.openxmlformats.org/officeDocument/2006/relationships/hyperlink" Target="https://www.vatican.va/roman_curia/congregations/cfaith/documents/rc_con_cfaith_doc_20180106_oeconomicae-et-pecuniariae_en.html#_ftnref45" TargetMode="External"/><Relationship Id="rId7" Type="http://schemas.openxmlformats.org/officeDocument/2006/relationships/hyperlink" Target="https://www.google.com/search?q=%E2%80%9Dvirtue+ethics%22+%2B%22quantum%22&amp;oq=%E2%80%9Dvirtue+ethics%22+%2B%22quantum%22&amp;gs_lcrp=EgZjaHJvbWUyBggAEEUYOdIBCTI5MDIxajBqMagCALACAQ&amp;sourceid=chrome&amp;ie=UTF-8#ip=1" TargetMode="External"/><Relationship Id="rId2" Type="http://schemas.openxmlformats.org/officeDocument/2006/relationships/hyperlink" Target="https://www.vatican.va/roman_curia/congregations/cfaith/documents/rc_con_cfaith_doc_20180106_oeconomicae-et-pecuniariae_en.html#_ftn45" TargetMode="External"/><Relationship Id="rId1" Type="http://schemas.openxmlformats.org/officeDocument/2006/relationships/slideLayout" Target="../slideLayouts/slideLayout6.xml"/><Relationship Id="rId6" Type="http://schemas.openxmlformats.org/officeDocument/2006/relationships/hyperlink" Target="https://llc-research.jp/blog/column/256-science-as-a-kind-of-a-religion/" TargetMode="External"/><Relationship Id="rId5" Type="http://schemas.openxmlformats.org/officeDocument/2006/relationships/hyperlink" Target="https://llc-research.jp/blog/column/251-virtue-economics-in-the-cradle/" TargetMode="External"/><Relationship Id="rId10" Type="http://schemas.openxmlformats.org/officeDocument/2006/relationships/hyperlink" Target="https://eow.alc.co.jp/search?q=creditworthiness" TargetMode="External"/><Relationship Id="rId4" Type="http://schemas.openxmlformats.org/officeDocument/2006/relationships/hyperlink" Target="https://www.vatican.va/content/benedict-xvi/en/encyclicals/documents/hf_ben-xvi_enc_20090629_caritas-in-veritate.html" TargetMode="External"/><Relationship Id="rId9" Type="http://schemas.openxmlformats.org/officeDocument/2006/relationships/hyperlink" Target="https://www.catholicnewsagency.com/news/255780/theologian-points-to-vatican-ii-s-dynamic-tradition-in-synod-on-synodality-spee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8" y="6054054"/>
            <a:ext cx="6858000" cy="877641"/>
          </a:xfrm>
        </p:spPr>
        <p:txBody>
          <a:bodyPr>
            <a:normAutofit lnSpcReduction="10000"/>
          </a:bodyPr>
          <a:lstStyle/>
          <a:p>
            <a:r>
              <a:rPr kumimoji="1" lang="en-US" altLang="ja-JP" sz="1400" dirty="0"/>
              <a:t>2024.07.20</a:t>
            </a:r>
            <a:r>
              <a:rPr kumimoji="1" lang="ja-JP" altLang="en-US" sz="1400" dirty="0"/>
              <a:t>＠真生会館</a:t>
            </a:r>
            <a:endParaRPr kumimoji="1" lang="en-US" altLang="ja-JP" sz="1400" dirty="0"/>
          </a:p>
          <a:p>
            <a:r>
              <a:rPr kumimoji="1" lang="ja-JP" altLang="en-US" sz="1400" dirty="0"/>
              <a:t>半訳：齋藤旬</a:t>
            </a:r>
            <a:endParaRPr kumimoji="1" lang="en-US" altLang="ja-JP" sz="1400" dirty="0"/>
          </a:p>
          <a:p>
            <a:r>
              <a:rPr kumimoji="1" lang="en-US" altLang="ja-JP" sz="1400" dirty="0"/>
              <a:t>2024.07.19</a:t>
            </a:r>
            <a:r>
              <a:rPr lang="ja-JP" altLang="en-US" sz="1400" dirty="0"/>
              <a:t> </a:t>
            </a:r>
            <a:r>
              <a:rPr lang="en-US" altLang="ja-JP" sz="1400" dirty="0"/>
              <a:t>rev.10b</a:t>
            </a:r>
            <a:endParaRPr kumimoji="1" lang="ja-JP" altLang="en-US" dirty="0"/>
          </a:p>
        </p:txBody>
      </p:sp>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1" y="419108"/>
            <a:ext cx="8702154" cy="1507875"/>
          </a:xfrm>
        </p:spPr>
        <p:txBody>
          <a:bodyPr anchor="ctr" anchorCtr="0">
            <a:normAutofit fontScale="90000"/>
          </a:bodyPr>
          <a:lstStyle/>
          <a:p>
            <a:pPr algn="ctr">
              <a:lnSpc>
                <a:spcPct val="100000"/>
              </a:lnSpc>
            </a:pPr>
            <a:r>
              <a:rPr kumimoji="1" lang="ja-JP" altLang="en-US" sz="32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真生会館 学び合いの会 分科会</a:t>
            </a:r>
            <a:r>
              <a:rPr kumimoji="1" lang="en-US" altLang="ja-JP"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(2024</a:t>
            </a:r>
            <a:r>
              <a:rPr kumimoji="1" lang="ja-JP" altLang="en-US"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年</a:t>
            </a:r>
            <a:r>
              <a:rPr kumimoji="1" lang="en-US" altLang="ja-JP"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a:t>
            </a:r>
            <a:br>
              <a:rPr kumimoji="1" lang="en-US" altLang="ja-JP" sz="11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r>
              <a:rPr kumimoji="1" lang="ja-JP" altLang="en-US" sz="2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教皇フランシスコの思想</a:t>
            </a:r>
            <a:br>
              <a:rPr kumimoji="1" lang="en-US" altLang="ja-JP" sz="2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r>
              <a:rPr kumimoji="1" lang="en-US" altLang="ja-JP" sz="1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hlinkClick r:id="rId3"/>
              </a:rPr>
              <a:t> </a:t>
            </a:r>
            <a:br>
              <a:rPr kumimoji="1" lang="en-US" altLang="ja-JP" sz="32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hlinkClick r:id="rId3"/>
              </a:rPr>
            </a:br>
            <a:r>
              <a:rPr lang="en-US" altLang="ja-JP" sz="1800" i="1" dirty="0">
                <a:effectLst/>
                <a:latin typeface="游明朝" panose="02020400000000000000" pitchFamily="18" charset="-128"/>
                <a:cs typeface="Times New Roman" panose="02020603050405020304" pitchFamily="18" charset="0"/>
                <a:hlinkClick r:id="rId3"/>
              </a:rPr>
              <a:t>Economy of Francesco</a:t>
            </a:r>
            <a:r>
              <a:rPr lang="en-US" altLang="ja-JP" sz="1800" dirty="0">
                <a:effectLst/>
                <a:latin typeface="游明朝" panose="02020400000000000000" pitchFamily="18" charset="-128"/>
                <a:cs typeface="Times New Roman" panose="02020603050405020304" pitchFamily="18" charset="0"/>
                <a:hlinkClick r:id="rId3"/>
              </a:rPr>
              <a:t> </a:t>
            </a:r>
            <a:r>
              <a:rPr lang="ja-JP" altLang="en-US" sz="1800" dirty="0">
                <a:effectLst/>
                <a:latin typeface="游明朝" panose="02020400000000000000" pitchFamily="18" charset="-128"/>
                <a:cs typeface="Times New Roman" panose="02020603050405020304" pitchFamily="18" charset="0"/>
              </a:rPr>
              <a:t>基調論文</a:t>
            </a:r>
            <a:br>
              <a:rPr lang="en-US" altLang="ja-JP" sz="1800" dirty="0">
                <a:effectLst/>
                <a:latin typeface="游明朝" panose="02020400000000000000" pitchFamily="18" charset="-128"/>
                <a:cs typeface="Times New Roman" panose="02020603050405020304" pitchFamily="18" charset="0"/>
              </a:rPr>
            </a:br>
            <a:r>
              <a:rPr lang="ja-JP"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200" b="1" i="1" kern="100" dirty="0" err="1">
                <a:effectLst/>
                <a:latin typeface="游明朝" panose="02020400000000000000" pitchFamily="18" charset="-128"/>
                <a:ea typeface="游明朝" panose="02020400000000000000" pitchFamily="18" charset="-128"/>
                <a:cs typeface="Times New Roman" panose="02020603050405020304" pitchFamily="18" charset="0"/>
              </a:rPr>
              <a:t>Oeconomicae</a:t>
            </a:r>
            <a:r>
              <a:rPr lang="en-US" altLang="ja-JP" sz="2200" b="1" i="1" kern="100" dirty="0">
                <a:effectLst/>
                <a:latin typeface="游明朝" panose="02020400000000000000" pitchFamily="18" charset="-128"/>
                <a:ea typeface="游明朝" panose="02020400000000000000" pitchFamily="18" charset="-128"/>
                <a:cs typeface="Times New Roman" panose="02020603050405020304" pitchFamily="18" charset="0"/>
              </a:rPr>
              <a:t> et </a:t>
            </a:r>
            <a:r>
              <a:rPr lang="en-US" altLang="ja-JP" sz="2200" b="1" i="1" kern="100" dirty="0" err="1">
                <a:effectLst/>
                <a:latin typeface="游明朝" panose="02020400000000000000" pitchFamily="18" charset="-128"/>
                <a:ea typeface="游明朝" panose="02020400000000000000" pitchFamily="18" charset="-128"/>
                <a:cs typeface="Times New Roman" panose="02020603050405020304" pitchFamily="18" charset="0"/>
              </a:rPr>
              <a:t>pecuniariae</a:t>
            </a:r>
            <a:r>
              <a:rPr lang="en-US" altLang="ja-JP" sz="2200" b="1" i="1" kern="100" dirty="0">
                <a:effectLst/>
                <a:latin typeface="游明朝" panose="02020400000000000000" pitchFamily="18" charset="-128"/>
                <a:ea typeface="游明朝" panose="02020400000000000000" pitchFamily="18" charset="-128"/>
                <a:cs typeface="Times New Roman" panose="02020603050405020304" pitchFamily="18" charset="0"/>
              </a:rPr>
              <a:t> quaestiones</a:t>
            </a:r>
            <a:r>
              <a:rPr lang="ja-JP"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100" b="1" dirty="0">
                <a:effectLst/>
                <a:ea typeface="游明朝" panose="02020400000000000000" pitchFamily="18" charset="-128"/>
                <a:cs typeface="Times New Roman" panose="02020603050405020304" pitchFamily="18" charset="0"/>
              </a:rPr>
              <a:t>現行経済金融の様々な問題点</a:t>
            </a:r>
            <a:br>
              <a:rPr lang="en-US"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en-US" altLang="ja-JP" sz="1200" b="1" i="1" dirty="0">
                <a:effectLst/>
                <a:latin typeface="游明朝" panose="02020400000000000000" pitchFamily="18" charset="-128"/>
                <a:cs typeface="Times New Roman" panose="02020603050405020304" pitchFamily="18" charset="0"/>
              </a:rPr>
              <a:t>Considerations for an Ethical Discernment Regarding Some Aspects of the Present Economic-Financial System</a:t>
            </a:r>
            <a:br>
              <a:rPr lang="en-US" altLang="ja-JP" sz="1200" b="1" i="1" dirty="0">
                <a:effectLst/>
                <a:latin typeface="游明朝" panose="02020400000000000000" pitchFamily="18" charset="-128"/>
                <a:cs typeface="Times New Roman" panose="02020603050405020304" pitchFamily="18" charset="0"/>
              </a:rPr>
            </a:br>
            <a:r>
              <a:rPr lang="ja-JP"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現行経済金融システムの諸相に関し</a:t>
            </a:r>
            <a:r>
              <a:rPr lang="en-US"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an ethical discernment</a:t>
            </a:r>
            <a:r>
              <a:rPr lang="ja-JP"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するための様々な約因</a:t>
            </a:r>
            <a:br>
              <a:rPr lang="en-US"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全</a:t>
            </a:r>
            <a:r>
              <a:rPr lang="en-US"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34</a:t>
            </a: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節を</a:t>
            </a:r>
            <a:r>
              <a:rPr lang="en-US"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回に分けて精読</a:t>
            </a:r>
            <a:endParaRPr kumimoji="1" lang="ja-JP" altLang="en-US" sz="5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294679" y="4512510"/>
            <a:ext cx="9217754" cy="1567096"/>
          </a:xfrm>
          <a:prstGeom prst="rect">
            <a:avLst/>
          </a:prstGeom>
          <a:noFill/>
        </p:spPr>
        <p:txBody>
          <a:bodyPr wrap="square" rtlCol="0">
            <a:spAutoFit/>
          </a:bodyPr>
          <a:lstStyle/>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今の時代を生きる私達は、それぞれの人間ペルソナの限られた</a:t>
            </a:r>
            <a:r>
              <a:rPr kumimoji="1" lang="en-US" altLang="ja-JP"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vision</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しか示していない</a:t>
            </a:r>
            <a:endParaRPr lang="en-US" altLang="ja-JP" sz="10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18</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10</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a:t>
            </a:r>
            <a:r>
              <a:rPr lang="ja-JP" altLang="en-US" sz="1100" dirty="0">
                <a:effectLst/>
                <a:latin typeface="Arial Narrow" panose="020B0606020202030204" pitchFamily="34" charset="0"/>
                <a:ea typeface="HG丸ｺﾞｼｯｸM-PRO" panose="020F0600000000000000" pitchFamily="50" charset="-128"/>
                <a:cs typeface="Times New Roman" panose="02020603050405020304" pitchFamily="18" charset="0"/>
              </a:rPr>
              <a:t>　</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それぞれの人間ペルソナによる或る自発的率先が、何よりも求められている</a:t>
            </a:r>
            <a:endParaRPr lang="en-US" altLang="ja-JP" sz="12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marR="0" lvl="0" indent="0" defTabSz="457200" rtl="0" eaLnBrk="1" fontAlgn="auto" latinLnBrk="0" hangingPunct="1">
              <a:lnSpc>
                <a:spcPts val="1500"/>
              </a:lnSpc>
              <a:spcBef>
                <a:spcPts val="0"/>
              </a:spcBef>
              <a:spcAft>
                <a:spcPts val="1000"/>
              </a:spcAft>
              <a:buClrTx/>
              <a:buSzTx/>
              <a:buFontTx/>
              <a:buNone/>
              <a:tabLst/>
              <a:defRPr/>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18</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33</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5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74161" y="5071838"/>
            <a:ext cx="8966866" cy="3176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a:hlinkClick r:id="rId4"/>
            <a:extLst>
              <a:ext uri="{FF2B5EF4-FFF2-40B4-BE49-F238E27FC236}">
                <a16:creationId xmlns:a16="http://schemas.microsoft.com/office/drawing/2014/main" id="{96888487-26D1-E969-F201-A85222FA6C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61" y="2582919"/>
            <a:ext cx="2428329" cy="132343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B1944767-BA8D-3D1A-9A11-A2EB20010A07}"/>
              </a:ext>
            </a:extLst>
          </p:cNvPr>
          <p:cNvSpPr txBox="1"/>
          <p:nvPr/>
        </p:nvSpPr>
        <p:spPr>
          <a:xfrm>
            <a:off x="2494840" y="2709920"/>
            <a:ext cx="6649160" cy="1077218"/>
          </a:xfrm>
          <a:prstGeom prst="rect">
            <a:avLst/>
          </a:prstGeom>
          <a:noFill/>
        </p:spPr>
        <p:txBody>
          <a:bodyPr wrap="square" rtlCol="0">
            <a:spAutoFit/>
          </a:bodyPr>
          <a:lstStyle/>
          <a:p>
            <a:r>
              <a:rPr kumimoji="1" lang="ja-JP" altLang="en-US" sz="1600" dirty="0"/>
              <a:t>第</a:t>
            </a:r>
            <a:r>
              <a:rPr kumimoji="1" lang="en-US" altLang="ja-JP" sz="1600" dirty="0"/>
              <a:t>1</a:t>
            </a:r>
            <a:r>
              <a:rPr kumimoji="1" lang="ja-JP" altLang="en-US" sz="1600" dirty="0"/>
              <a:t>章「はじめに」</a:t>
            </a:r>
            <a:r>
              <a:rPr kumimoji="1" lang="en-US" altLang="ja-JP" sz="1600" dirty="0"/>
              <a:t>								</a:t>
            </a:r>
            <a:r>
              <a:rPr kumimoji="1" lang="ja-JP" altLang="en-US" sz="1600" dirty="0"/>
              <a:t>第</a:t>
            </a:r>
            <a:r>
              <a:rPr kumimoji="1" lang="en-US" altLang="ja-JP" sz="1600" dirty="0"/>
              <a:t>1</a:t>
            </a:r>
            <a:r>
              <a:rPr kumimoji="1" lang="ja-JP" altLang="en-US" sz="1600" dirty="0"/>
              <a:t>節～第</a:t>
            </a:r>
            <a:r>
              <a:rPr kumimoji="1" lang="en-US" altLang="ja-JP" sz="1600" dirty="0"/>
              <a:t>6</a:t>
            </a:r>
            <a:r>
              <a:rPr kumimoji="1" lang="ja-JP" altLang="en-US" sz="1600" dirty="0"/>
              <a:t>節</a:t>
            </a:r>
            <a:endParaRPr kumimoji="1" lang="en-US" altLang="ja-JP" sz="1600" dirty="0"/>
          </a:p>
          <a:p>
            <a:r>
              <a:rPr kumimoji="1" lang="ja-JP" altLang="en-US" sz="1600" dirty="0"/>
              <a:t>第</a:t>
            </a:r>
            <a:r>
              <a:rPr kumimoji="1" lang="en-US" altLang="ja-JP" sz="1600" dirty="0"/>
              <a:t>2</a:t>
            </a:r>
            <a:r>
              <a:rPr kumimoji="1" lang="ja-JP" altLang="en-US" sz="1600" dirty="0"/>
              <a:t>章「根本となる様々な約因」</a:t>
            </a:r>
            <a:r>
              <a:rPr kumimoji="1" lang="en-US" altLang="ja-JP" sz="1600" dirty="0"/>
              <a:t>					</a:t>
            </a:r>
            <a:r>
              <a:rPr kumimoji="1" lang="ja-JP" altLang="en-US" sz="1600" dirty="0"/>
              <a:t>第</a:t>
            </a:r>
            <a:r>
              <a:rPr kumimoji="1" lang="en-US" altLang="ja-JP" sz="1600" dirty="0"/>
              <a:t>7</a:t>
            </a:r>
            <a:r>
              <a:rPr kumimoji="1" lang="ja-JP" altLang="en-US" sz="1600" dirty="0"/>
              <a:t>節～第</a:t>
            </a:r>
            <a:r>
              <a:rPr kumimoji="1" lang="en-US" altLang="ja-JP" sz="1600" dirty="0"/>
              <a:t>17</a:t>
            </a:r>
            <a:r>
              <a:rPr kumimoji="1" lang="ja-JP" altLang="en-US" sz="1600" dirty="0"/>
              <a:t>節</a:t>
            </a:r>
            <a:endParaRPr kumimoji="1" lang="en-US" altLang="ja-JP" sz="1600" dirty="0"/>
          </a:p>
          <a:p>
            <a:r>
              <a:rPr kumimoji="1" lang="ja-JP" altLang="en-US" sz="1600" dirty="0"/>
              <a:t>第</a:t>
            </a:r>
            <a:r>
              <a:rPr kumimoji="1" lang="en-US" altLang="ja-JP" sz="1600" dirty="0"/>
              <a:t>3</a:t>
            </a:r>
            <a:r>
              <a:rPr kumimoji="1" lang="ja-JP" altLang="en-US" sz="1600" dirty="0"/>
              <a:t>章「現行の文脈に関して解明された幾つかの事柄」</a:t>
            </a:r>
            <a:r>
              <a:rPr kumimoji="1" lang="en-US" altLang="ja-JP" sz="1600" dirty="0"/>
              <a:t>	</a:t>
            </a:r>
            <a:r>
              <a:rPr kumimoji="1" lang="ja-JP" altLang="en-US" sz="1600" dirty="0"/>
              <a:t>第</a:t>
            </a:r>
            <a:r>
              <a:rPr kumimoji="1" lang="en-US" altLang="ja-JP" sz="1600" dirty="0"/>
              <a:t>18</a:t>
            </a:r>
            <a:r>
              <a:rPr kumimoji="1" lang="ja-JP" altLang="en-US" sz="1600" dirty="0"/>
              <a:t>節～第</a:t>
            </a:r>
            <a:r>
              <a:rPr kumimoji="1" lang="en-US" altLang="ja-JP" sz="1600" dirty="0"/>
              <a:t>33</a:t>
            </a:r>
            <a:r>
              <a:rPr kumimoji="1" lang="ja-JP" altLang="en-US" sz="1600" dirty="0"/>
              <a:t>節</a:t>
            </a:r>
            <a:endParaRPr kumimoji="1" lang="en-US" altLang="ja-JP" sz="1600" dirty="0"/>
          </a:p>
          <a:p>
            <a:r>
              <a:rPr kumimoji="1" lang="ja-JP" altLang="en-US" sz="1600" dirty="0"/>
              <a:t>第</a:t>
            </a:r>
            <a:r>
              <a:rPr kumimoji="1" lang="en-US" altLang="ja-JP" sz="1600" dirty="0"/>
              <a:t>4</a:t>
            </a:r>
            <a:r>
              <a:rPr kumimoji="1" lang="ja-JP" altLang="en-US" sz="1600" dirty="0"/>
              <a:t>章「結論」</a:t>
            </a:r>
            <a:r>
              <a:rPr kumimoji="1" lang="en-US" altLang="ja-JP" sz="1600" dirty="0"/>
              <a:t>									</a:t>
            </a:r>
            <a:r>
              <a:rPr kumimoji="1" lang="ja-JP" altLang="en-US" sz="1600" dirty="0"/>
              <a:t>第</a:t>
            </a:r>
            <a:r>
              <a:rPr kumimoji="1" lang="en-US" altLang="ja-JP" sz="1600" dirty="0"/>
              <a:t>34</a:t>
            </a:r>
            <a:r>
              <a:rPr kumimoji="1" lang="ja-JP" altLang="en-US" sz="1600" dirty="0"/>
              <a:t>節</a:t>
            </a:r>
          </a:p>
        </p:txBody>
      </p:sp>
      <p:sp>
        <p:nvSpPr>
          <p:cNvPr id="6" name="テキスト ボックス 5">
            <a:extLst>
              <a:ext uri="{FF2B5EF4-FFF2-40B4-BE49-F238E27FC236}">
                <a16:creationId xmlns:a16="http://schemas.microsoft.com/office/drawing/2014/main" id="{712D5A2D-A355-5D02-8A31-FAC1035A6B66}"/>
              </a:ext>
            </a:extLst>
          </p:cNvPr>
          <p:cNvSpPr txBox="1"/>
          <p:nvPr/>
        </p:nvSpPr>
        <p:spPr>
          <a:xfrm>
            <a:off x="3517558" y="5160394"/>
            <a:ext cx="5738750" cy="279628"/>
          </a:xfrm>
          <a:prstGeom prst="rect">
            <a:avLst/>
          </a:prstGeom>
          <a:noFill/>
        </p:spPr>
        <p:txBody>
          <a:bodyPr wrap="none" rtlCol="0">
            <a:spAutoFit/>
          </a:bodyPr>
          <a:lstStyle/>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経済と金融の形而下代行者が、倫理に関する見当識 </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(bearings)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をどう持てば良いのか、</a:t>
            </a:r>
            <a:endPar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詳しく具体的に示して欲しいという要望が、彼ら全員から益々多く寄せられている。</a:t>
            </a:r>
            <a:endParaRPr kumimoji="0" lang="en-US" altLang="ja-JP" sz="16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718BF9F5-2EF8-5B4D-3DC6-51FE0D6CA46E}"/>
              </a:ext>
            </a:extLst>
          </p:cNvPr>
          <p:cNvSpPr txBox="1"/>
          <p:nvPr/>
        </p:nvSpPr>
        <p:spPr>
          <a:xfrm>
            <a:off x="3517558" y="5826634"/>
            <a:ext cx="4866717" cy="279628"/>
          </a:xfrm>
          <a:prstGeom prst="rect">
            <a:avLst/>
          </a:prstGeom>
          <a:noFill/>
        </p:spPr>
        <p:txBody>
          <a:bodyPr wrap="none" rtlCol="0">
            <a:spAutoFit/>
          </a:bodyPr>
          <a:lstStyle/>
          <a:p>
            <a:pPr marL="321945" marR="0" lvl="0" indent="0" algn="l" defTabSz="457200" rtl="0" eaLnBrk="1" fontAlgn="auto" latinLnBrk="0" hangingPunct="1">
              <a:lnSpc>
                <a:spcPts val="100"/>
              </a:lnSpc>
              <a:spcBef>
                <a:spcPts val="0"/>
              </a:spcBef>
              <a:spcAft>
                <a:spcPts val="1000"/>
              </a:spcAft>
              <a:buClrTx/>
              <a:buSzTx/>
              <a:buFontTx/>
              <a:buNone/>
              <a:tabLst/>
              <a:defRPr/>
            </a:pPr>
            <a:r>
              <a:rPr lang="ja-JP" altLang="ja-JP" sz="1050" dirty="0">
                <a:effectLst/>
                <a:ea typeface="游明朝" panose="02020400000000000000" pitchFamily="18" charset="-128"/>
                <a:cs typeface="Times New Roman" panose="02020603050405020304" pitchFamily="18" charset="0"/>
              </a:rPr>
              <a:t>無冠詞</a:t>
            </a:r>
            <a:r>
              <a:rPr lang="en-US" altLang="ja-JP" sz="1050" dirty="0">
                <a:effectLst/>
                <a:ea typeface="游明朝" panose="02020400000000000000" pitchFamily="18" charset="-128"/>
                <a:cs typeface="Times New Roman" panose="02020603050405020304" pitchFamily="18" charset="0"/>
              </a:rPr>
              <a:t>reality</a:t>
            </a:r>
            <a:r>
              <a:rPr lang="ja-JP" altLang="ja-JP" sz="1050" dirty="0">
                <a:effectLst/>
                <a:ea typeface="游明朝" panose="02020400000000000000" pitchFamily="18" charset="-128"/>
                <a:cs typeface="Times New Roman" panose="02020603050405020304" pitchFamily="18" charset="0"/>
              </a:rPr>
              <a:t>においては、私達</a:t>
            </a:r>
            <a:r>
              <a:rPr lang="en-US" altLang="ja-JP" sz="1050" dirty="0">
                <a:effectLst/>
                <a:ea typeface="游明朝" panose="02020400000000000000" pitchFamily="18" charset="-128"/>
                <a:cs typeface="Times New Roman" panose="02020603050405020304" pitchFamily="18" charset="0"/>
              </a:rPr>
              <a:t> every one</a:t>
            </a:r>
            <a:r>
              <a:rPr lang="ja-JP" altLang="ja-JP" sz="1050" dirty="0">
                <a:effectLst/>
                <a:ea typeface="游明朝" panose="02020400000000000000" pitchFamily="18" charset="-128"/>
                <a:cs typeface="Times New Roman" panose="02020603050405020304" pitchFamily="18" charset="0"/>
              </a:rPr>
              <a:t>が、特に、一人一人全ての</a:t>
            </a:r>
            <a:r>
              <a:rPr lang="en-US" altLang="ja-JP" sz="1050" dirty="0">
                <a:effectLst/>
                <a:ea typeface="游明朝" panose="02020400000000000000" pitchFamily="18" charset="-128"/>
                <a:cs typeface="Times New Roman" panose="02020603050405020304" pitchFamily="18" charset="0"/>
              </a:rPr>
              <a:t>one</a:t>
            </a:r>
            <a:r>
              <a:rPr lang="ja-JP" altLang="ja-JP" sz="1050" dirty="0">
                <a:effectLst/>
                <a:ea typeface="游明朝" panose="02020400000000000000" pitchFamily="18" charset="-128"/>
                <a:cs typeface="Times New Roman" panose="02020603050405020304" pitchFamily="18" charset="0"/>
              </a:rPr>
              <a:t>が</a:t>
            </a:r>
            <a:endParaRPr lang="en-US" altLang="ja-JP" sz="1050" dirty="0">
              <a:effectLst/>
              <a:ea typeface="游明朝" panose="02020400000000000000" pitchFamily="18" charset="-128"/>
              <a:cs typeface="Times New Roman" panose="02020603050405020304" pitchFamily="18" charset="0"/>
            </a:endParaRPr>
          </a:p>
          <a:p>
            <a:pPr marL="321945" marR="0" lvl="0" indent="0" algn="l" defTabSz="457200" rtl="0" eaLnBrk="1" fontAlgn="auto" latinLnBrk="0" hangingPunct="1">
              <a:lnSpc>
                <a:spcPts val="100"/>
              </a:lnSpc>
              <a:spcBef>
                <a:spcPts val="0"/>
              </a:spcBef>
              <a:spcAft>
                <a:spcPts val="1000"/>
              </a:spcAft>
              <a:buClrTx/>
              <a:buSzTx/>
              <a:buFontTx/>
              <a:buNone/>
              <a:tabLst/>
              <a:defRPr/>
            </a:pPr>
            <a:r>
              <a:rPr lang="ja-JP" altLang="ja-JP" sz="1050" dirty="0">
                <a:effectLst/>
                <a:ea typeface="游明朝" panose="02020400000000000000" pitchFamily="18" charset="-128"/>
                <a:cs typeface="Times New Roman" panose="02020603050405020304" pitchFamily="18" charset="0"/>
              </a:rPr>
              <a:t>孤独に留まらなければ、多くのことを成し遂げることができる</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0" lang="en-US" altLang="ja-JP" sz="16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4CCE2221-6B42-2175-7A83-7C587C60E37E}"/>
              </a:ext>
            </a:extLst>
          </p:cNvPr>
          <p:cNvSpPr txBox="1"/>
          <p:nvPr/>
        </p:nvSpPr>
        <p:spPr>
          <a:xfrm>
            <a:off x="3517558" y="5493514"/>
            <a:ext cx="5775620" cy="279628"/>
          </a:xfrm>
          <a:prstGeom prst="rect">
            <a:avLst/>
          </a:prstGeom>
          <a:noFill/>
        </p:spPr>
        <p:txBody>
          <a:bodyPr wrap="none" rtlCol="0">
            <a:spAutoFit/>
          </a:bodyPr>
          <a:lstStyle/>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lawfulness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（形而上法的正当性）且つ</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no intention of tax avoidance(</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税金逃れの意図無し</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p>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である</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business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には、国家は課税出来ない。</a:t>
            </a:r>
            <a:endParaRPr kumimoji="0" lang="en-US" altLang="ja-JP" sz="16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539543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0AE68B-929E-3D46-52C9-02FE9DF30FFB}"/>
              </a:ext>
            </a:extLst>
          </p:cNvPr>
          <p:cNvSpPr>
            <a:spLocks noGrp="1"/>
          </p:cNvSpPr>
          <p:nvPr>
            <p:ph type="title"/>
          </p:nvPr>
        </p:nvSpPr>
        <p:spPr>
          <a:xfrm>
            <a:off x="-98854" y="216847"/>
            <a:ext cx="9341708" cy="277425"/>
          </a:xfrm>
        </p:spPr>
        <p:txBody>
          <a:bodyPr>
            <a:noAutofit/>
          </a:bodyPr>
          <a:lstStyle/>
          <a:p>
            <a:pPr algn="ctr"/>
            <a:r>
              <a:rPr kumimoji="1" lang="en-US" altLang="ja-JP" sz="1800" dirty="0">
                <a:latin typeface="游明朝" panose="02020400000000000000" pitchFamily="18" charset="-128"/>
                <a:ea typeface="游明朝" panose="02020400000000000000" pitchFamily="18" charset="-128"/>
              </a:rPr>
              <a:t>titles of credit</a:t>
            </a:r>
            <a:r>
              <a:rPr kumimoji="1" lang="ja-JP" altLang="en-US" sz="1800" dirty="0">
                <a:latin typeface="游明朝" panose="02020400000000000000" pitchFamily="18" charset="-128"/>
                <a:ea typeface="游明朝" panose="02020400000000000000" pitchFamily="18" charset="-128"/>
              </a:rPr>
              <a:t>（信用タイトル）の創造は極めて危険です。</a:t>
            </a:r>
          </a:p>
        </p:txBody>
      </p:sp>
      <p:sp>
        <p:nvSpPr>
          <p:cNvPr id="3" name="スライド番号プレースホルダー 2">
            <a:extLst>
              <a:ext uri="{FF2B5EF4-FFF2-40B4-BE49-F238E27FC236}">
                <a16:creationId xmlns:a16="http://schemas.microsoft.com/office/drawing/2014/main" id="{969C74F1-B2A3-7654-F4EA-6BE4AC6B8DB8}"/>
              </a:ext>
            </a:extLst>
          </p:cNvPr>
          <p:cNvSpPr>
            <a:spLocks noGrp="1"/>
          </p:cNvSpPr>
          <p:nvPr>
            <p:ph type="sldNum" sz="quarter" idx="12"/>
          </p:nvPr>
        </p:nvSpPr>
        <p:spPr>
          <a:xfrm>
            <a:off x="7086600" y="6575253"/>
            <a:ext cx="2057400" cy="365125"/>
          </a:xfrm>
        </p:spPr>
        <p:txBody>
          <a:bodyPr/>
          <a:lstStyle/>
          <a:p>
            <a:fld id="{D2CFAB68-B97E-44C6-B903-0A221F45C963}" type="slidenum">
              <a:rPr kumimoji="1" lang="ja-JP" altLang="en-US" smtClean="0"/>
              <a:t>10</a:t>
            </a:fld>
            <a:endParaRPr kumimoji="1" lang="ja-JP" altLang="en-US"/>
          </a:p>
        </p:txBody>
      </p:sp>
      <p:graphicFrame>
        <p:nvGraphicFramePr>
          <p:cNvPr id="4" name="表 3">
            <a:extLst>
              <a:ext uri="{FF2B5EF4-FFF2-40B4-BE49-F238E27FC236}">
                <a16:creationId xmlns:a16="http://schemas.microsoft.com/office/drawing/2014/main" id="{0C242E46-5168-71D7-CE99-142D659A57CD}"/>
              </a:ext>
            </a:extLst>
          </p:cNvPr>
          <p:cNvGraphicFramePr>
            <a:graphicFrameLocks noGrp="1"/>
          </p:cNvGraphicFramePr>
          <p:nvPr>
            <p:extLst>
              <p:ext uri="{D42A27DB-BD31-4B8C-83A1-F6EECF244321}">
                <p14:modId xmlns:p14="http://schemas.microsoft.com/office/powerpoint/2010/main" val="758254772"/>
              </p:ext>
            </p:extLst>
          </p:nvPr>
        </p:nvGraphicFramePr>
        <p:xfrm>
          <a:off x="0" y="555479"/>
          <a:ext cx="9144000" cy="6202336"/>
        </p:xfrm>
        <a:graphic>
          <a:graphicData uri="http://schemas.openxmlformats.org/drawingml/2006/table">
            <a:tbl>
              <a:tblPr firstRow="1" firstCol="1" bandRow="1"/>
              <a:tblGrid>
                <a:gridCol w="4572000">
                  <a:extLst>
                    <a:ext uri="{9D8B030D-6E8A-4147-A177-3AD203B41FA5}">
                      <a16:colId xmlns:a16="http://schemas.microsoft.com/office/drawing/2014/main" val="3389309348"/>
                    </a:ext>
                  </a:extLst>
                </a:gridCol>
                <a:gridCol w="4572000">
                  <a:extLst>
                    <a:ext uri="{9D8B030D-6E8A-4147-A177-3AD203B41FA5}">
                      <a16:colId xmlns:a16="http://schemas.microsoft.com/office/drawing/2014/main" val="4152330316"/>
                    </a:ext>
                  </a:extLst>
                </a:gridCol>
              </a:tblGrid>
              <a:tr h="608411">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Certainly, the delicate management of savings, besides appropriate legal regulation, calls for culturally adequate paradigms, together with the practice of careful revisiting, from an ethical perspective, the relationship between the bank and the customer, as well as a continuous defence of the legitimacy of all relevant transactions.</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093" marR="41093" marT="32342" marB="3234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確かに、この様な蓄財の繊細な管理には、適切な形而下法律による規制に加えて、適切なカルチャー・パラダイム、更に、</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bank</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と</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customer</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の関係を倫理の観点から実践的かつ慎重に再検討すること、および、その様に整備された形而下法律による正当性を関連取引すべてが持つ様に継続的に遵守することが求められます。</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093" marR="41093" marT="32342" marB="3234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78809784"/>
                  </a:ext>
                </a:extLst>
              </a:tr>
              <a:tr h="791049">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Along these lines, an interesting suggestion that should be tried out, is the institution of Ethical Committees within the banks, to support the Councils of Administration.  This is done in so far as the banks are helped not only to protect their balance from the consequences of sufferings and loses, and towards an effective coherence between the collective mission and the financial practices, but also to adequately sustain the actual economy.</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093" marR="41093" marT="32342" marB="3234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こうした観点から、試してみる価値のある興味深い提案の一つは、当該</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banks</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内に倫理委員会を設置することを制度化し、その</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Administration</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評議会を支援することです。こうすれば、当該</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banks</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の貸借対照表をそうした損失や損害の帰結から守り、当該形而上集団の</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mission</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とその金融慣行との効果的な一貫性を保つだけでなく、実経済を適切に維持するためにも役立ちます。</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093" marR="41093" marT="32342" marB="3234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131428773"/>
                  </a:ext>
                </a:extLst>
              </a:tr>
              <a:tr h="1886873">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25. The creation of titles of credit is extremely risky.  They operate under the guise of creating a fictitious value without proper quality control or a reliable assessment of credit, and can enrich those who arrange them, but easily creates insolvency to the detriment of those who then have to withdraw them.  This is all the more so if the critical burden of these stocks are passed from the institute that issues them on to the market on which they are spread and diffused (for e.g. security of the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subprime</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mortgages).  This practice creates wide ranging harm, and potentially systemic difficulties.  Such manipulation of the markets contradicts the necessary health of the economic-financial system, and is unacceptable from the point of view of the ethics respectful of the common good.</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093" marR="41093" marT="32342" marB="3234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25. titles of credit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（信用タイトル）の創造は極めて危険です。信用タイトルは、信用に関する適切な品質管理や信頼できる評価なしに仮定価額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28]</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作り出す外形を伴って運用され、タイトルを与えられた者に資金を付与することができる一方で、容易に債務超過を招き、その後に回収に就かざるを得ない者に損害を与えます。特に、該信用タイトル発行機関の株式がこの重大な負担を抱えたまま一般市場へ拡散され分散される場合（例えば、サブプライム住宅ローンの担保を抱えたまま）は、殊更に危険です。この様な慣行は潜在的システム起因の問題を引き起こし、広範囲に損害を与えます。債券市場におけるこの様な操作は、現行経済金融システムに必要な健全性と矛盾しているだけでなく、共通善尊重の倫理の観点からも受け入れられません。</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28] value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の和訳には価値と価額（価値の金額表現）があり日本語では使い分けが出来る。この他に価格（</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price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いう用語もある。これは一般市場で売り手と買い手の間で合意された「値段」を表し、価値や価額と直接の関係性はない。売り手と買い手が合意すれば、価値や価額と大きく異なる価格も可能。例、セール価格、現金一括払い価格、好事家価格。</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093" marR="41093" marT="32342" marB="3234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88163069"/>
                  </a:ext>
                </a:extLst>
              </a:tr>
              <a:tr h="1065005">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Every credit share must correspond to a potentially real value, and not merely to a presumed one that is difficult to verify.  In this sense, a need for a public regulation, and an appraisal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super partes</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of the work of the rating agencies of credit, becomes all the more urgent, with legal instruments that make it possible to sanction the distorted actions and to prevent the creation of a dangerous oligopoly on the part of a few.  This is even more true in the presence of the system of credit brokerage, in which the responsibility of the credit granted is passed on from the original lender to those who assume them.</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093" marR="41093" marT="32342" marB="3234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credit share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（信用持分）の価額は全て、潜在的実際価額に対応していなければなりません。決して、検証困難な単なる推定価額であってはなりません。この意味で、信用格付機関の活動による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public</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規制と</a:t>
                      </a:r>
                      <a:r>
                        <a:rPr lang="ja-JP" sz="1100" i="1" kern="100" dirty="0">
                          <a:effectLst/>
                          <a:latin typeface="游明朝" panose="02020400000000000000" pitchFamily="18" charset="-128"/>
                          <a:ea typeface="游明朝" panose="02020400000000000000" pitchFamily="18" charset="-128"/>
                          <a:cs typeface="Times New Roman" panose="02020603050405020304" pitchFamily="18" charset="0"/>
                        </a:rPr>
                        <a:t>不偏的</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評価は、歪んだ行為を制裁し少数富裕者による危険な売手寡占状態を防止可能にする形而下法律制度と並んで、必要性がますます喫緊のものとなっています。この緊急性は、信用ブローカーシステムが仲介に入って、与信責任が、元の貸し手から引受者に引き継がれる場合には更に当てはまりま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093" marR="41093" marT="32342" marB="3234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95413431"/>
                  </a:ext>
                </a:extLst>
              </a:tr>
            </a:tbl>
          </a:graphicData>
        </a:graphic>
      </p:graphicFrame>
    </p:spTree>
    <p:extLst>
      <p:ext uri="{BB962C8B-B14F-4D97-AF65-F5344CB8AC3E}">
        <p14:creationId xmlns:p14="http://schemas.microsoft.com/office/powerpoint/2010/main" val="3480955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4BE45F-5F32-5A17-C314-F977907143AF}"/>
              </a:ext>
            </a:extLst>
          </p:cNvPr>
          <p:cNvSpPr>
            <a:spLocks noGrp="1"/>
          </p:cNvSpPr>
          <p:nvPr>
            <p:ph type="title"/>
          </p:nvPr>
        </p:nvSpPr>
        <p:spPr>
          <a:xfrm>
            <a:off x="0" y="84720"/>
            <a:ext cx="9144000" cy="302139"/>
          </a:xfrm>
        </p:spPr>
        <p:txBody>
          <a:bodyPr>
            <a:noAutofit/>
          </a:bodyPr>
          <a:lstStyle/>
          <a:p>
            <a:pPr algn="ctr"/>
            <a:r>
              <a:rPr kumimoji="1" lang="ja-JP" altLang="en-US" sz="1200" dirty="0"/>
              <a:t>所謂「デリバティブ」を含む幾つかの金融商品は、特定の取引に内在するリスクに対する保険を保証する目的で作成されており、このリスクに帰属する推定価額に基づいて行われる或る種のギャンブルが含まれることがしばしばあります</a:t>
            </a:r>
          </a:p>
        </p:txBody>
      </p:sp>
      <p:sp>
        <p:nvSpPr>
          <p:cNvPr id="3" name="スライド番号プレースホルダー 2">
            <a:extLst>
              <a:ext uri="{FF2B5EF4-FFF2-40B4-BE49-F238E27FC236}">
                <a16:creationId xmlns:a16="http://schemas.microsoft.com/office/drawing/2014/main" id="{3ED18440-F674-1F26-9492-AFB235E4A671}"/>
              </a:ext>
            </a:extLst>
          </p:cNvPr>
          <p:cNvSpPr>
            <a:spLocks noGrp="1"/>
          </p:cNvSpPr>
          <p:nvPr>
            <p:ph type="sldNum" sz="quarter" idx="12"/>
          </p:nvPr>
        </p:nvSpPr>
        <p:spPr>
          <a:xfrm>
            <a:off x="7160740" y="6571916"/>
            <a:ext cx="2057400" cy="365125"/>
          </a:xfrm>
        </p:spPr>
        <p:txBody>
          <a:bodyPr/>
          <a:lstStyle/>
          <a:p>
            <a:fld id="{D2CFAB68-B97E-44C6-B903-0A221F45C963}" type="slidenum">
              <a:rPr kumimoji="1" lang="ja-JP" altLang="en-US" smtClean="0"/>
              <a:t>11</a:t>
            </a:fld>
            <a:endParaRPr kumimoji="1" lang="ja-JP" altLang="en-US" dirty="0"/>
          </a:p>
        </p:txBody>
      </p:sp>
      <p:graphicFrame>
        <p:nvGraphicFramePr>
          <p:cNvPr id="5" name="表 4">
            <a:extLst>
              <a:ext uri="{FF2B5EF4-FFF2-40B4-BE49-F238E27FC236}">
                <a16:creationId xmlns:a16="http://schemas.microsoft.com/office/drawing/2014/main" id="{D853CB74-4BED-30EA-B047-95DF7CACDF65}"/>
              </a:ext>
            </a:extLst>
          </p:cNvPr>
          <p:cNvGraphicFramePr>
            <a:graphicFrameLocks noGrp="1"/>
          </p:cNvGraphicFramePr>
          <p:nvPr>
            <p:extLst>
              <p:ext uri="{D42A27DB-BD31-4B8C-83A1-F6EECF244321}">
                <p14:modId xmlns:p14="http://schemas.microsoft.com/office/powerpoint/2010/main" val="938927591"/>
              </p:ext>
            </p:extLst>
          </p:nvPr>
        </p:nvGraphicFramePr>
        <p:xfrm>
          <a:off x="0" y="487242"/>
          <a:ext cx="9144000" cy="6349416"/>
        </p:xfrm>
        <a:graphic>
          <a:graphicData uri="http://schemas.openxmlformats.org/drawingml/2006/table">
            <a:tbl>
              <a:tblPr firstRow="1" firstCol="1" bandRow="1"/>
              <a:tblGrid>
                <a:gridCol w="4226011">
                  <a:extLst>
                    <a:ext uri="{9D8B030D-6E8A-4147-A177-3AD203B41FA5}">
                      <a16:colId xmlns:a16="http://schemas.microsoft.com/office/drawing/2014/main" val="2464564965"/>
                    </a:ext>
                  </a:extLst>
                </a:gridCol>
                <a:gridCol w="4917989">
                  <a:extLst>
                    <a:ext uri="{9D8B030D-6E8A-4147-A177-3AD203B41FA5}">
                      <a16:colId xmlns:a16="http://schemas.microsoft.com/office/drawing/2014/main" val="4217259510"/>
                    </a:ext>
                  </a:extLst>
                </a:gridCol>
              </a:tblGrid>
              <a:tr h="774789">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26. Some financial products, among which the so called “derivatives”, are created for the purpose of guaranteeing an insurance on the inherent risks of certain operations often containing a gamble made on the basis of the presumed value attributed to those risks.  At the foundation of such financial instruments lay contracts in which the parties are still able to reasonably evaluate the fundamental risk on which they want to insure.</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26. </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所謂「デリバティブ」を含む幾つかの金融商品は、特定の取引に内在するリスクに対する保険を保証する目的で作成されており、このリスクに帰属する推定価額に基づいて行われる或る種のギャンブルが含まれることがしばしばあります。ただ確かに、このデリバティブの様な金融制度の基盤には、該保険対象である基本的リスクを合理的に評価できる契約を、当事者ならば作れる余地が、依然として残されています。</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4051422"/>
                  </a:ext>
                </a:extLst>
              </a:tr>
              <a:tr h="1221997">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However, in some types of derivatives (in the particular the so-called securitizations) it is noted that, starting with the original structures, and linked to identifiable financial investments, more and more complex structures were built (securitizations of securitizations) in which it is increasingly difficult, and after many of these transactions almost impossible, to stabilize in a reasonable and fair manner their fundamental value. This means that every passage in the trade of these shares, beyond the will of the parties, effects in fact a distortion of the actual value of the risk from that which the instrument must defend. All these have encouraged the rising of speculative bubbles, which have been the important contributive cause of the recent financial crisis.</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しかしながら、或るタイプのデリバティブ（特に所謂、証券化債権）は、元来は、そういったリスク評価可能な構造から始まっているのですが、幾つかの個別金融投資に結び付けられて更に複雑な構造（証券化債権の証券化債権）が構築されると、その基本価額を合理的かつ</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fair</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な方法で安定させることがますます困難になり、更にこの様な取引が多数行われた後には、その基本価額安定化はほぼ不可能になっている、と指摘されています。これは、当事者の意志を超えたこれら信用持分取引一つ一つ全ての過程が、実際には、金融制度が防御しなければならないリスクの実際価額を歪めていることを意味します。これらすべてが投機バブルの上昇を促し、最近（</a:t>
                      </a: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2008</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年）の世界金融危機の重大な一因となりました。</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08391433"/>
                  </a:ext>
                </a:extLst>
              </a:tr>
              <a:tr h="1132555">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It is obvious that the uncertainty surrounding these products, such as the steady decline of the transparency of that which is assured, still not appearing in the original operation, makes them continuously less acceptable from the perspective of ethics respectful of the truth and the common good, because it transforms them into a ticking time bomb ready sooner or later to explode, poisoning the health of the markets.  It is noted that there is an ethical void which becomes more serious as these products are negotiated on the so-called markets with less regulation (over the counter) and are exposed more to the markets regulated by chance, if not by fraud, and thus take away vital life-lines and investments to the real economy.</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一端は確度が保障された透明性が着実に低下していくと、当初の運用には現れない余地がある。この金融商品を取り巻くこの様な不確実性は、真理と共通善を尊重する倫理の面で、受け入れ難いものに間断なくなっていきます。それは、これらの商品が遅かれ早かれ爆発する時限爆弾に変貌し、市場の健全性を害するものになるからです。これらの金融商品が、いわゆる少規制市場（店頭カウンターでのやりとり）で取引され、詐欺ではないにしても偶然によって、規制市場に露出する機会が多くなるにつれ、倫理的欠陥がより深刻になり、現行経済にとって重要なライフラインと投資が奪われていく。こう指摘されています。</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365220023"/>
                  </a:ext>
                </a:extLst>
              </a:tr>
              <a:tr h="1221997">
                <a:tc>
                  <a:txBody>
                    <a:bodyPr/>
                    <a:lstStyle/>
                    <a:p>
                      <a:pPr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A similar ethical assessment can be also applied for those uses of credit default swap (CDS: they are particular insurance contracts for the risk of bankruptcy) that permit gambling at the risk of the bankruptcy of a third party, even to those who haven’t taken any such risk of credit earlier, and really to repeat such operations on the same event, which is absolutely not consented to by the normal pact or insurance.</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同様の倫理的評価は、クレジット・デフォルト・スワップ（</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CDS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：破産リスクに対する特定の保険契約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29]</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）の使用に対しても下されます。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CDS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第三者の破産のリスクを負ってギャンブルをすることを許可するもので、これまでその様な信用リスクを負ったことがない人にも許可されてしまいます。また、同一案件に対しその様な操作を繰り返すことも許可されてしまいますが、この様なことは通常の誓約や保険では絶対に承諾されないことで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29]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contract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も「形而下契約」と訳すべきだが、煩瑣に過ぎると考え単に契約と訳した。なお本論考には、</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contract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と対になる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covenant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（形而上契約）の用語は使われていない。本論考全体で</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contract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を単に「契約」と訳した。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74647879"/>
                  </a:ext>
                </a:extLst>
              </a:tr>
            </a:tbl>
          </a:graphicData>
        </a:graphic>
      </p:graphicFrame>
    </p:spTree>
    <p:extLst>
      <p:ext uri="{BB962C8B-B14F-4D97-AF65-F5344CB8AC3E}">
        <p14:creationId xmlns:p14="http://schemas.microsoft.com/office/powerpoint/2010/main" val="3850845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B20056-A37B-5FFF-6299-09D816636069}"/>
              </a:ext>
            </a:extLst>
          </p:cNvPr>
          <p:cNvSpPr>
            <a:spLocks noGrp="1"/>
          </p:cNvSpPr>
          <p:nvPr>
            <p:ph type="title"/>
          </p:nvPr>
        </p:nvSpPr>
        <p:spPr>
          <a:xfrm>
            <a:off x="512033" y="605417"/>
            <a:ext cx="8119934" cy="365126"/>
          </a:xfrm>
        </p:spPr>
        <p:txBody>
          <a:bodyPr>
            <a:noAutofit/>
          </a:bodyPr>
          <a:lstStyle/>
          <a:p>
            <a:pPr algn="ctr"/>
            <a:r>
              <a:rPr kumimoji="1" lang="ja-JP" altLang="en-US" sz="2400" dirty="0"/>
              <a:t>ペルソナ達が、他の経済的形而下主体の破滅に関心を育み始め、遂には、破滅させることを自分の意志で決意する。この様な特異な事例を生み出してしまいました。</a:t>
            </a:r>
          </a:p>
        </p:txBody>
      </p:sp>
      <p:sp>
        <p:nvSpPr>
          <p:cNvPr id="3" name="スライド番号プレースホルダー 2">
            <a:extLst>
              <a:ext uri="{FF2B5EF4-FFF2-40B4-BE49-F238E27FC236}">
                <a16:creationId xmlns:a16="http://schemas.microsoft.com/office/drawing/2014/main" id="{DE4868C1-E97A-4A6A-8232-3525E01E5753}"/>
              </a:ext>
            </a:extLst>
          </p:cNvPr>
          <p:cNvSpPr>
            <a:spLocks noGrp="1"/>
          </p:cNvSpPr>
          <p:nvPr>
            <p:ph type="sldNum" sz="quarter" idx="12"/>
          </p:nvPr>
        </p:nvSpPr>
        <p:spPr>
          <a:xfrm>
            <a:off x="7168978" y="6576712"/>
            <a:ext cx="2057400" cy="365125"/>
          </a:xfrm>
        </p:spPr>
        <p:txBody>
          <a:bodyPr/>
          <a:lstStyle/>
          <a:p>
            <a:fld id="{D2CFAB68-B97E-44C6-B903-0A221F45C963}" type="slidenum">
              <a:rPr kumimoji="1" lang="ja-JP" altLang="en-US" smtClean="0"/>
              <a:t>12</a:t>
            </a:fld>
            <a:endParaRPr kumimoji="1" lang="ja-JP" altLang="en-US"/>
          </a:p>
        </p:txBody>
      </p:sp>
      <p:graphicFrame>
        <p:nvGraphicFramePr>
          <p:cNvPr id="5" name="表 4">
            <a:extLst>
              <a:ext uri="{FF2B5EF4-FFF2-40B4-BE49-F238E27FC236}">
                <a16:creationId xmlns:a16="http://schemas.microsoft.com/office/drawing/2014/main" id="{1C14D1DF-FAA4-CA42-E71B-502717811FAD}"/>
              </a:ext>
            </a:extLst>
          </p:cNvPr>
          <p:cNvGraphicFramePr>
            <a:graphicFrameLocks noGrp="1"/>
          </p:cNvGraphicFramePr>
          <p:nvPr>
            <p:extLst>
              <p:ext uri="{D42A27DB-BD31-4B8C-83A1-F6EECF244321}">
                <p14:modId xmlns:p14="http://schemas.microsoft.com/office/powerpoint/2010/main" val="781155172"/>
              </p:ext>
            </p:extLst>
          </p:nvPr>
        </p:nvGraphicFramePr>
        <p:xfrm>
          <a:off x="205945" y="1850873"/>
          <a:ext cx="8732110" cy="4544324"/>
        </p:xfrm>
        <a:graphic>
          <a:graphicData uri="http://schemas.openxmlformats.org/drawingml/2006/table">
            <a:tbl>
              <a:tblPr firstRow="1" firstCol="1" bandRow="1"/>
              <a:tblGrid>
                <a:gridCol w="4366055">
                  <a:extLst>
                    <a:ext uri="{9D8B030D-6E8A-4147-A177-3AD203B41FA5}">
                      <a16:colId xmlns:a16="http://schemas.microsoft.com/office/drawing/2014/main" val="2555359128"/>
                    </a:ext>
                  </a:extLst>
                </a:gridCol>
                <a:gridCol w="4366055">
                  <a:extLst>
                    <a:ext uri="{9D8B030D-6E8A-4147-A177-3AD203B41FA5}">
                      <a16:colId xmlns:a16="http://schemas.microsoft.com/office/drawing/2014/main" val="4161933328"/>
                    </a:ext>
                  </a:extLst>
                </a:gridCol>
              </a:tblGrid>
              <a:tr h="977767">
                <a:tc>
                  <a:txBody>
                    <a:bodyPr/>
                    <a:lstStyle/>
                    <a:p>
                      <a:pPr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The market of CDS, in the wake of the economic crisis of 2007, was imposing enough to represent almost the equivalent of the GDP of the entire world.  The spread of such a kind of contract without proper limits has encouraged the growth of a finance of chance, and of gambling on the failure of others, which is unacceptable from the ethical point of view.</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6041" marR="66041" marT="51976" marB="519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2007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年の経済危機（サブプライム・ショック）が始まる頃、</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CDS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市場は全世界の</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GDP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とほぼ同等の金額規模にまで拡大していました。適切な制限のないこの種の契約の普及は、偶然の金融、そして、他人の失敗に賭ける金融の成長を促してしまいました。これは、本論考で述べている倫理的観点からは受け入れられません。</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6041" marR="66041" marT="51976" marB="519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39856808"/>
                  </a:ext>
                </a:extLst>
              </a:tr>
              <a:tr h="1124524">
                <a:tc>
                  <a:txBody>
                    <a:bodyPr/>
                    <a:lstStyle/>
                    <a:p>
                      <a:pPr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In fact, the process of acquiring these instruments, by those who do not have any risk of credit already in existence, creates a unique case in which persons start to nurture interests for the ruin of other economic entities, and can even resolve themselves to do so.</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6041" marR="66041" marT="51976" marB="519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実の所、信用リスクは今も昔も形而下存在していましたが、この様な（訳補：知らぬ間に信用リスクを負わされるというような）凶器の獲得プロセスは、或る特異的な事案を生み出してしまいました。即ち、ペルソナ達が、他の経済的形而下主体の破滅に関心を育み始め、遂には、破滅させることを自分の意志で決意する。この様な特異な事例を生み出してしまいました。</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6041" marR="66041" marT="51976" marB="519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136532194"/>
                  </a:ext>
                </a:extLst>
              </a:tr>
              <a:tr h="1271280">
                <a:tc>
                  <a:txBody>
                    <a:bodyPr/>
                    <a:lstStyle/>
                    <a:p>
                      <a:pPr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It is evident that such a possibility, if, on the one hand, shapes an event particularly deplorable from the moral perspective, because the one who acts does so in view of a kind of economic cannibalism, and, on the other hand, ends up undermining that necessary basic trust without which the economic system would end up blocking itself.  In this case, also, we can notice how a negative event, from the ethical point of view, also harms the healthy functioning of the economic system.</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6041" marR="66041" marT="51976" marB="519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この様な「もしも」が起こり得ることとなり、凶事を招いたことは明かです。即ち一方で、行為者である一つの霊的存在が、一種の経済的共食いの観点から行動するために、モラル的に特に嘆かわしい出来事を具体化していってしまう。他方で、現行経済システムに必要な人と人との基本的信頼関係を損なってしまい、この経済システム自体をブロックしてしまう。この場合も、倫理的観点から見た</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negative</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な出来事が、経済システムの健全な機能に害を及ぼすことがわかります。</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6041" marR="66041" marT="51976" marB="519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371845136"/>
                  </a:ext>
                </a:extLst>
              </a:tr>
              <a:tr h="977767">
                <a:tc>
                  <a:txBody>
                    <a:bodyPr/>
                    <a:lstStyle/>
                    <a:p>
                      <a:pPr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Therefore, it must be noted, that when from such gambling can derive enormous damage for entire nations and millions of families, we are faced with extremely immoral actions, it seems necessary to extend deterrents, already present in some nations, for such types of operations, sanctioning the infractions with maximum severity. </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6041" marR="66041" marT="51976" marB="519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従って、こう記しておかなければなりません。この様なギャンブル行為が、国家全体および何百万もの家族に対し多大な損害を与える場合には、私達は極めて</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immoral</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な行為に直面しているのですから、一部の国で既に導入されている、この様な種類の金融操作に対する抑止力を拡大し、違反行為を最大限の厳しさで制裁する必要がある。この蓋然性が高い、と。</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6041" marR="66041" marT="51976" marB="519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203384015"/>
                  </a:ext>
                </a:extLst>
              </a:tr>
            </a:tbl>
          </a:graphicData>
        </a:graphic>
      </p:graphicFrame>
    </p:spTree>
    <p:extLst>
      <p:ext uri="{BB962C8B-B14F-4D97-AF65-F5344CB8AC3E}">
        <p14:creationId xmlns:p14="http://schemas.microsoft.com/office/powerpoint/2010/main" val="1696704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43E7A24-20D3-4EAE-AAF0-A2DEA23B7E0A}"/>
              </a:ext>
            </a:extLst>
          </p:cNvPr>
          <p:cNvSpPr>
            <a:spLocks noGrp="1"/>
          </p:cNvSpPr>
          <p:nvPr>
            <p:ph type="title"/>
          </p:nvPr>
        </p:nvSpPr>
        <p:spPr>
          <a:xfrm>
            <a:off x="203858" y="253941"/>
            <a:ext cx="8736281" cy="462224"/>
          </a:xfrm>
        </p:spPr>
        <p:txBody>
          <a:bodyPr>
            <a:noAutofit/>
          </a:bodyPr>
          <a:lstStyle/>
          <a:p>
            <a:pPr marL="635" marR="0" lvl="0" indent="0" algn="ctr" defTabSz="914400" rtl="0" eaLnBrk="1" fontAlgn="auto" latinLnBrk="0" hangingPunct="1">
              <a:lnSpc>
                <a:spcPts val="1700"/>
              </a:lnSpc>
              <a:spcBef>
                <a:spcPts val="0"/>
              </a:spcBef>
              <a:spcAft>
                <a:spcPts val="0"/>
              </a:spcAft>
              <a:tabLst/>
              <a:defRPr/>
            </a:pP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経済と金融の形而下代行者が、倫理に関する見当識 </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訳註</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15]</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をどう持てば良いのか、</a:t>
            </a:r>
            <a:b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詳しく具体的に示して欲しいという要望が、彼ら全員から益々多く寄せられている。</a:t>
            </a:r>
            <a:endParaRPr lang="ja-JP" altLang="en-US" sz="7200" dirty="0"/>
          </a:p>
        </p:txBody>
      </p:sp>
      <p:sp>
        <p:nvSpPr>
          <p:cNvPr id="4" name="スライド番号プレースホルダー 3">
            <a:extLst>
              <a:ext uri="{FF2B5EF4-FFF2-40B4-BE49-F238E27FC236}">
                <a16:creationId xmlns:a16="http://schemas.microsoft.com/office/drawing/2014/main" id="{3246D554-7785-4AD4-8B7D-2D9258F83CF4}"/>
              </a:ext>
            </a:extLst>
          </p:cNvPr>
          <p:cNvSpPr>
            <a:spLocks noGrp="1"/>
          </p:cNvSpPr>
          <p:nvPr>
            <p:ph type="sldNum" sz="quarter" idx="12"/>
          </p:nvPr>
        </p:nvSpPr>
        <p:spPr/>
        <p:txBody>
          <a:bodyPr/>
          <a:lstStyle/>
          <a:p>
            <a:fld id="{D2CFAB68-B97E-44C6-B903-0A221F45C963}" type="slidenum">
              <a:rPr kumimoji="1" lang="ja-JP" altLang="en-US" smtClean="0"/>
              <a:t>2</a:t>
            </a:fld>
            <a:endParaRPr kumimoji="1" lang="ja-JP" altLang="en-US"/>
          </a:p>
        </p:txBody>
      </p:sp>
      <p:graphicFrame>
        <p:nvGraphicFramePr>
          <p:cNvPr id="2" name="表 1">
            <a:extLst>
              <a:ext uri="{FF2B5EF4-FFF2-40B4-BE49-F238E27FC236}">
                <a16:creationId xmlns:a16="http://schemas.microsoft.com/office/drawing/2014/main" id="{DF7E8D9C-6248-FFDF-EF93-6A0A37BD5603}"/>
              </a:ext>
            </a:extLst>
          </p:cNvPr>
          <p:cNvGraphicFramePr>
            <a:graphicFrameLocks noGrp="1"/>
          </p:cNvGraphicFramePr>
          <p:nvPr>
            <p:extLst>
              <p:ext uri="{D42A27DB-BD31-4B8C-83A1-F6EECF244321}">
                <p14:modId xmlns:p14="http://schemas.microsoft.com/office/powerpoint/2010/main" val="3460639892"/>
              </p:ext>
            </p:extLst>
          </p:nvPr>
        </p:nvGraphicFramePr>
        <p:xfrm>
          <a:off x="115328" y="833243"/>
          <a:ext cx="8913340" cy="5954814"/>
        </p:xfrm>
        <a:graphic>
          <a:graphicData uri="http://schemas.openxmlformats.org/drawingml/2006/table">
            <a:tbl>
              <a:tblPr firstRow="1" firstCol="1" bandRow="1"/>
              <a:tblGrid>
                <a:gridCol w="4456670">
                  <a:extLst>
                    <a:ext uri="{9D8B030D-6E8A-4147-A177-3AD203B41FA5}">
                      <a16:colId xmlns:a16="http://schemas.microsoft.com/office/drawing/2014/main" val="1689162467"/>
                    </a:ext>
                  </a:extLst>
                </a:gridCol>
                <a:gridCol w="4456670">
                  <a:extLst>
                    <a:ext uri="{9D8B030D-6E8A-4147-A177-3AD203B41FA5}">
                      <a16:colId xmlns:a16="http://schemas.microsoft.com/office/drawing/2014/main" val="3959733008"/>
                    </a:ext>
                  </a:extLst>
                </a:gridCol>
              </a:tblGrid>
              <a:tr h="3171525">
                <a:tc>
                  <a:txBody>
                    <a:bodyPr/>
                    <a:lstStyle/>
                    <a:p>
                      <a:pPr algn="just">
                        <a:lnSpc>
                          <a:spcPts val="1200"/>
                        </a:lnSpc>
                      </a:pPr>
                      <a:r>
                        <a:rPr lang="en-US" sz="1200" b="1" i="1" kern="100" dirty="0">
                          <a:effectLst/>
                          <a:latin typeface="游明朝" panose="02020400000000000000" pitchFamily="18" charset="-128"/>
                          <a:ea typeface="游明朝" panose="02020400000000000000" pitchFamily="18" charset="-128"/>
                          <a:cs typeface="Times New Roman" panose="02020603050405020304" pitchFamily="18" charset="0"/>
                        </a:rPr>
                        <a:t>III. Some Clarifications in Today’s Context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200" b="1" i="1"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In order to offer concrete and specific ethical bearings to all economic and financial agents, from whom there come more and more appeals in this regard, we now present some further clarifications, formulated with a view to opening the paths by which human beings can become truly human by promoting both human dignity and the common good.</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[35]</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[35]</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Cf. Paul VI, Encyclical Letter </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Populorum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progressio</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13. Some important indications were already offered in this regard (cf. Pontifical Council for Justice and Peace, </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Towards Reforming the International Financial and Monetary Systems in the Context of Global Public Authority</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4: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L’Osservatore</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Romano,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24-25 October 2011, 7).  We now intend to proceed in the line of a similar discernment in order to encourage a positive development of the economic-financial system and to contribute towards the elimination of those unjust structures that limit potential benefits of them.</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793" marR="49793" marT="39189" marB="391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200" b="1" kern="100" dirty="0">
                          <a:effectLst/>
                          <a:latin typeface="游明朝" panose="02020400000000000000" pitchFamily="18" charset="-128"/>
                          <a:ea typeface="游明朝" panose="02020400000000000000" pitchFamily="18" charset="-128"/>
                          <a:cs typeface="Times New Roman" panose="02020603050405020304" pitchFamily="18" charset="0"/>
                        </a:rPr>
                        <a:t>III</a:t>
                      </a:r>
                      <a:r>
                        <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rPr>
                        <a:t>　現代の文脈に関して解明できた幾つかの事柄</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．経済と金融の形而下代行者が、倫理に関する見当識</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をどう持てば良いのか、詳しく具体的に示して欲しいという要望が、彼ら全員から益々多く寄せられています。第三章では、解明できた幾つかの事柄を、人間の尊厳と共通善の両方を伸展させることで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 beings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が真に人間らしく（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truly human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なる道が開けるという眺望の下に理論化し、倫理的振舞の幾つかを具体的に提示します。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[35]</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bearings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の訳として「見当識」を採用する例は、既存の辞書にはみつからないが、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web</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記事では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ここ</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に見つかる。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2388" indent="-104775"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副詞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truly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がついているのでこの</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human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は形容詞。真に人間らしい、真に人間的。対比対象を、神とすれば「万能でない」を、機械とすれば「情緒や直観を持つ」を意味するのだろう。訳者は、「真に人間的」の意味するところは謎と考え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those on the paths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（様々な途上の者達）の一員となるのが「真に人間的」、という同語反復（</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tautology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）を好む。</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7625" indent="-95250"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[35]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この観点で幾つか重要な指摘が既に為されている。例えば、教皇パウロ</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世</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1967</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年回勅「ポプロールム・プログレシオ　諸民族の進歩推進について」</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節、あるいは、ベネディクト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世が世界金融危機（</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2008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年）後に発した意向を受けて</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月に発行された</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国際金融貨幣システムの改革に向けて</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 --- global public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authorityの文脈で</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章等。 本論考第三章の主旨は、経済金融システムの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positive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な発展を奨励し、その潜在的形而上益を阻害している不正義構造の除去に向け一助となることを目的にして、両教皇の類似した</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discernment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の意向に沿って更に議論を進めることにある。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793" marR="49793" marT="39189" marB="391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064775089"/>
                  </a:ext>
                </a:extLst>
              </a:tr>
              <a:tr h="1179813">
                <a:tc>
                  <a:txBody>
                    <a:bodyPr/>
                    <a:lstStyle/>
                    <a:p>
                      <a:pPr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19. Thanks to globalization and digitalization, the markets can be compared to a giant organism through whose veins, like life giving sap, flow huge amounts of money.  This analogy allows us to speak of the “health” of such an organism when its means and structures are functioning well, and the growth and diffusion of wealth go hand in hand.  The health of a system depends on the health of every single action performed.  In a healthy market system, it is easier to respect and promote the dignity of the human person and the common good.</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793" marR="49793" marT="39189" marB="391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19. globalization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digitalization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により、市場は生命体に喩えられる様になりました。即ち市場は、膨大なお金の流れを血管を通じて命を与える血流の様に生じさせる、巨大な生命体に喩えられます。この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analogy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では、手段と構造がうまく機能し</a:t>
                      </a:r>
                      <a:r>
                        <a:rPr lang="ja-JP"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wealth</a:t>
                      </a:r>
                      <a:r>
                        <a:rPr lang="ja-JP"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（訳補：古英語では</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goodness</a:t>
                      </a:r>
                      <a:r>
                        <a:rPr lang="ja-JP"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と同義）</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の成長と拡散が手を取り合うとき、その生命体は「健康」だと言うことができるでしょう。 つまり、そのシステムの健全性は、一つ一つ実行される全ての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action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の健全性に依存します。健全な市場システムは、各人間ペルソナの尊厳を尊重し共通善を促進することを、より容易にします。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793" marR="49793" marT="39189" marB="3918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352562998"/>
                  </a:ext>
                </a:extLst>
              </a:tr>
            </a:tbl>
          </a:graphicData>
        </a:graphic>
      </p:graphicFrame>
    </p:spTree>
    <p:extLst>
      <p:ext uri="{BB962C8B-B14F-4D97-AF65-F5344CB8AC3E}">
        <p14:creationId xmlns:p14="http://schemas.microsoft.com/office/powerpoint/2010/main" val="405538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BA52CF-F670-A7AD-999D-C572F59A57F2}"/>
              </a:ext>
            </a:extLst>
          </p:cNvPr>
          <p:cNvSpPr>
            <a:spLocks noGrp="1"/>
          </p:cNvSpPr>
          <p:nvPr>
            <p:ph type="title"/>
          </p:nvPr>
        </p:nvSpPr>
        <p:spPr>
          <a:xfrm>
            <a:off x="160773" y="373717"/>
            <a:ext cx="8822454" cy="274216"/>
          </a:xfrm>
        </p:spPr>
        <p:txBody>
          <a:bodyPr>
            <a:noAutofit/>
          </a:bodyPr>
          <a:lstStyle/>
          <a:p>
            <a:pPr algn="ct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国別地域別に多様な構造を有す金融システムの間において</a:t>
            </a:r>
            <a:br>
              <a:rPr kumimoji="1" lang="en-US" altLang="ja-JP"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脱国家的な</a:t>
            </a:r>
            <a:r>
              <a:rPr kumimoji="1" lang="en-US" altLang="ja-JP"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co-ordination [</a:t>
            </a: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訳註</a:t>
            </a:r>
            <a:r>
              <a:rPr kumimoji="1" lang="en-US" altLang="ja-JP"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17][36]</a:t>
            </a: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が、緊急に必要だと分かります。</a:t>
            </a:r>
            <a:endParaRPr kumimoji="1" lang="ja-JP" altLang="en-US" sz="7200" dirty="0"/>
          </a:p>
        </p:txBody>
      </p:sp>
      <p:sp>
        <p:nvSpPr>
          <p:cNvPr id="3" name="スライド番号プレースホルダー 2">
            <a:extLst>
              <a:ext uri="{FF2B5EF4-FFF2-40B4-BE49-F238E27FC236}">
                <a16:creationId xmlns:a16="http://schemas.microsoft.com/office/drawing/2014/main" id="{AE26D618-150D-F3DB-4ED3-FCCF17869488}"/>
              </a:ext>
            </a:extLst>
          </p:cNvPr>
          <p:cNvSpPr>
            <a:spLocks noGrp="1"/>
          </p:cNvSpPr>
          <p:nvPr>
            <p:ph type="sldNum" sz="quarter" idx="12"/>
          </p:nvPr>
        </p:nvSpPr>
        <p:spPr>
          <a:xfrm>
            <a:off x="7144265" y="6584528"/>
            <a:ext cx="2057400" cy="365125"/>
          </a:xfrm>
        </p:spPr>
        <p:txBody>
          <a:bodyPr/>
          <a:lstStyle/>
          <a:p>
            <a:fld id="{D2CFAB68-B97E-44C6-B903-0A221F45C963}" type="slidenum">
              <a:rPr kumimoji="1" lang="ja-JP" altLang="en-US" smtClean="0"/>
              <a:t>3</a:t>
            </a:fld>
            <a:endParaRPr kumimoji="1" lang="ja-JP" altLang="en-US" dirty="0"/>
          </a:p>
        </p:txBody>
      </p:sp>
      <p:graphicFrame>
        <p:nvGraphicFramePr>
          <p:cNvPr id="4" name="表 3">
            <a:extLst>
              <a:ext uri="{FF2B5EF4-FFF2-40B4-BE49-F238E27FC236}">
                <a16:creationId xmlns:a16="http://schemas.microsoft.com/office/drawing/2014/main" id="{D15E22F8-A1F2-08C2-E398-693BC7864AC9}"/>
              </a:ext>
            </a:extLst>
          </p:cNvPr>
          <p:cNvGraphicFramePr>
            <a:graphicFrameLocks noGrp="1"/>
          </p:cNvGraphicFramePr>
          <p:nvPr>
            <p:extLst>
              <p:ext uri="{D42A27DB-BD31-4B8C-83A1-F6EECF244321}">
                <p14:modId xmlns:p14="http://schemas.microsoft.com/office/powerpoint/2010/main" val="2731439603"/>
              </p:ext>
            </p:extLst>
          </p:nvPr>
        </p:nvGraphicFramePr>
        <p:xfrm>
          <a:off x="0" y="836289"/>
          <a:ext cx="9144000" cy="6021711"/>
        </p:xfrm>
        <a:graphic>
          <a:graphicData uri="http://schemas.openxmlformats.org/drawingml/2006/table">
            <a:tbl>
              <a:tblPr firstRow="1" firstCol="1" bandRow="1"/>
              <a:tblGrid>
                <a:gridCol w="4572000">
                  <a:extLst>
                    <a:ext uri="{9D8B030D-6E8A-4147-A177-3AD203B41FA5}">
                      <a16:colId xmlns:a16="http://schemas.microsoft.com/office/drawing/2014/main" val="2513992960"/>
                    </a:ext>
                  </a:extLst>
                </a:gridCol>
                <a:gridCol w="4572000">
                  <a:extLst>
                    <a:ext uri="{9D8B030D-6E8A-4147-A177-3AD203B41FA5}">
                      <a16:colId xmlns:a16="http://schemas.microsoft.com/office/drawing/2014/main" val="2133567046"/>
                    </a:ext>
                  </a:extLst>
                </a:gridCol>
              </a:tblGrid>
              <a:tr h="586828">
                <a:tc>
                  <a:txBody>
                    <a:bodyPr/>
                    <a:lstStyle/>
                    <a:p>
                      <a:pPr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Correspondingly, every time unreliable economic-financial instruments are introduced and diffused, they put the growth and the diffusion of the wealth into serious danger creating systemic problems and risks that amount to the “intoxication” of the organism.</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見方を変えれば、信頼できない経済金融の仕組みが導入され広まる時は常に、システム起因の幾つもの問題とリスクが生じ、その生命体は幾つもの「中毒症状」に襲われ、結果、</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wealth</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（訳補：古英語では</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goodness</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と同義）の増進と拡散が深刻な危機に陥ります。</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85605796"/>
                  </a:ext>
                </a:extLst>
              </a:tr>
              <a:tr h="1415901">
                <a:tc>
                  <a:txBody>
                    <a:bodyPr/>
                    <a:lstStyle/>
                    <a:p>
                      <a:pPr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We understand the demand, felt more and more today, that public authorities should provide a certification for every product generated by financial innovation, in order to preserve the health of the system and prevent</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negative collateral effects.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To favor economic health and to avoid manipulation are an inescapable moral imperative for all the stakeholders engaged in the markets.  Also this demand shows how urgent is a supranational co-ordination among diverse structures of local financial systems.</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[36]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[36]</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Cf. Francis, Encyclical Letter</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Laudato si’</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,198: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107 (2015), 925.</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ですから、金融</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innovation</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によって生み出される金融商品全てに、</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public</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の当局者が何らかの</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certification</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を与えて、金融システムの健全性を保全し多臓器不全を防ぐべきだとの要求が日増しに強まっているのは当然のことなのです。健全な経済を促し不正操作を防止することは、市場に従事する全ての益害関係者にとって、逸脱してはならない絶対必要モラルです。この様な要求からも、国別地域別に多様な構造を有す金融システムの間において脱国家的な</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co-ordination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17][36]</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が、緊急に必要だと分かります。</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16205" indent="-116205"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17]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通常は連携と訳すが、キリスト教用語で</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ordination</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は「聖職拝命」も意味するので「共同聖職拝命」とも訳せる。</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[36]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フランシスコ教皇2015年回勅「ラウダート・シ」</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198</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133138313"/>
                  </a:ext>
                </a:extLst>
              </a:tr>
              <a:tr h="2348608">
                <a:tc>
                  <a:txBody>
                    <a:bodyPr/>
                    <a:lstStyle/>
                    <a:p>
                      <a:pPr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 Such well-being nourishes itself on a multiplicity and diversity of resources, which form a kind of economic and financial “biodiversity”.  This biodiversity represents an added value to the economic system and needs to be favored and safeguarded through adequate economic-financial policies, with the aim of assuring to the markets the presence of a plurality of persons and healthy instruments with a richness and diversity of characters.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When it is positive, it is sustained and, on the contrary, by way of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negative, it hinders those who degrade the functionality of the system that produces and spreads wealth.</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前述の（訳補：物質的）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well-being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は、或る種の経済金融「生物多様性」を形成している多種多様な資源から自ら勝手に養分摂取します。この様な生物多様性は、この経済システムが生む付加価値の一つではあるのですが、それは適切な</a:t>
                      </a:r>
                      <a:r>
                        <a:rPr lang="ja-JP"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つまり、</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plurality of persons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（一つになった複数のペルソナ）</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presence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、および、一つになった多様で豊かな個性達により組成される健全な諸々の制度的組織体が、諸市場において確実にあることを目的にする適切な ― 経済金融政策により優遇保全されることが必要です。この目的に適う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positive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な経済金融政策であれば、この付加価値は持続されますが、逆に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negative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な経済金融政策であれば、</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wealth</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を産出し広めるこのシステムが持つ</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functionality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を下げようとする者達を</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hinder</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（邪魔）することになります。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 a plurality of persons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一つになった複数のペルソナ</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）とは、有機的組織体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(organization)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のこと。文章後半の制度的組織体（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institution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）と対（つい）を成す組織概念。</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19]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マタイ効果</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「持っている人は与えられて、いよいよ豊かになるが、持っていない人は、持っているものまでも取り上げられる」マタイ</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25:29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物理学的側面については、</a:t>
                      </a:r>
                      <a:r>
                        <a:rPr lang="en-US" sz="1200" u="none" strike="noStrike"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フランク・</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ウィルチェック『すべては量子でできている』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頁参照方。</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105420203"/>
                  </a:ext>
                </a:extLst>
              </a:tr>
            </a:tbl>
          </a:graphicData>
        </a:graphic>
      </p:graphicFrame>
    </p:spTree>
    <p:extLst>
      <p:ext uri="{BB962C8B-B14F-4D97-AF65-F5344CB8AC3E}">
        <p14:creationId xmlns:p14="http://schemas.microsoft.com/office/powerpoint/2010/main" val="190231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C5A5F-7D8D-2C34-F75C-ADCCB614CC36}"/>
              </a:ext>
            </a:extLst>
          </p:cNvPr>
          <p:cNvSpPr>
            <a:spLocks noGrp="1"/>
          </p:cNvSpPr>
          <p:nvPr>
            <p:ph type="title"/>
          </p:nvPr>
        </p:nvSpPr>
        <p:spPr>
          <a:xfrm>
            <a:off x="0" y="74466"/>
            <a:ext cx="9144000" cy="217578"/>
          </a:xfrm>
        </p:spPr>
        <p:txBody>
          <a:bodyPr>
            <a:noAutofit/>
          </a:bodyPr>
          <a:lstStyle/>
          <a:p>
            <a:pPr algn="ctr"/>
            <a:r>
              <a:rPr kumimoji="1" lang="ja-JP" altLang="en-US" sz="1600" dirty="0"/>
              <a:t>いかなる倫理からも独立した自己充足が市場において推定されるという信念が、如何に浅薄か</a:t>
            </a:r>
          </a:p>
        </p:txBody>
      </p:sp>
      <p:sp>
        <p:nvSpPr>
          <p:cNvPr id="3" name="スライド番号プレースホルダー 2">
            <a:extLst>
              <a:ext uri="{FF2B5EF4-FFF2-40B4-BE49-F238E27FC236}">
                <a16:creationId xmlns:a16="http://schemas.microsoft.com/office/drawing/2014/main" id="{C0B7AC6C-6B4E-1C5D-4D7F-37368552088E}"/>
              </a:ext>
            </a:extLst>
          </p:cNvPr>
          <p:cNvSpPr>
            <a:spLocks noGrp="1"/>
          </p:cNvSpPr>
          <p:nvPr>
            <p:ph type="sldNum" sz="quarter" idx="12"/>
          </p:nvPr>
        </p:nvSpPr>
        <p:spPr>
          <a:xfrm>
            <a:off x="7086600" y="6579679"/>
            <a:ext cx="2057400" cy="365125"/>
          </a:xfrm>
        </p:spPr>
        <p:txBody>
          <a:bodyPr/>
          <a:lstStyle/>
          <a:p>
            <a:fld id="{D2CFAB68-B97E-44C6-B903-0A221F45C963}" type="slidenum">
              <a:rPr kumimoji="1" lang="ja-JP" altLang="en-US" smtClean="0"/>
              <a:t>4</a:t>
            </a:fld>
            <a:endParaRPr kumimoji="1" lang="ja-JP" altLang="en-US"/>
          </a:p>
        </p:txBody>
      </p:sp>
      <p:graphicFrame>
        <p:nvGraphicFramePr>
          <p:cNvPr id="5" name="表 4">
            <a:extLst>
              <a:ext uri="{FF2B5EF4-FFF2-40B4-BE49-F238E27FC236}">
                <a16:creationId xmlns:a16="http://schemas.microsoft.com/office/drawing/2014/main" id="{4E0185B7-5B05-D138-36C2-5B4F1ED4FBE3}"/>
              </a:ext>
            </a:extLst>
          </p:cNvPr>
          <p:cNvGraphicFramePr>
            <a:graphicFrameLocks noGrp="1"/>
          </p:cNvGraphicFramePr>
          <p:nvPr>
            <p:extLst>
              <p:ext uri="{D42A27DB-BD31-4B8C-83A1-F6EECF244321}">
                <p14:modId xmlns:p14="http://schemas.microsoft.com/office/powerpoint/2010/main" val="601264526"/>
              </p:ext>
            </p:extLst>
          </p:nvPr>
        </p:nvGraphicFramePr>
        <p:xfrm>
          <a:off x="0" y="393271"/>
          <a:ext cx="9144000" cy="6413556"/>
        </p:xfrm>
        <a:graphic>
          <a:graphicData uri="http://schemas.openxmlformats.org/drawingml/2006/table">
            <a:tbl>
              <a:tblPr firstRow="1" firstCol="1" bandRow="1"/>
              <a:tblGrid>
                <a:gridCol w="4308389">
                  <a:extLst>
                    <a:ext uri="{9D8B030D-6E8A-4147-A177-3AD203B41FA5}">
                      <a16:colId xmlns:a16="http://schemas.microsoft.com/office/drawing/2014/main" val="2899516895"/>
                    </a:ext>
                  </a:extLst>
                </a:gridCol>
                <a:gridCol w="4835611">
                  <a:extLst>
                    <a:ext uri="{9D8B030D-6E8A-4147-A177-3AD203B41FA5}">
                      <a16:colId xmlns:a16="http://schemas.microsoft.com/office/drawing/2014/main" val="285956262"/>
                    </a:ext>
                  </a:extLst>
                </a:gridCol>
              </a:tblGrid>
              <a:tr h="750968">
                <a:tc>
                  <a:txBody>
                    <a:bodyPr/>
                    <a:lstStyle/>
                    <a:p>
                      <a:pPr algn="just">
                        <a:lnSpc>
                          <a:spcPts val="1200"/>
                        </a:lnSpc>
                      </a:pP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In this regard, it must be noted that the task of producing added value within the markets in a healthy way is realized by a unique function of </a:t>
                      </a:r>
                      <a:r>
                        <a:rPr lang="en-US" sz="1000" i="1" kern="100">
                          <a:effectLst/>
                          <a:latin typeface="游明朝" panose="02020400000000000000" pitchFamily="18" charset="-128"/>
                          <a:ea typeface="游明朝" panose="02020400000000000000" pitchFamily="18" charset="-128"/>
                          <a:cs typeface="Times New Roman" panose="02020603050405020304" pitchFamily="18" charset="0"/>
                        </a:rPr>
                        <a:t>cooperation</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A loyal and intensive synergy of agents easily achieves that surplus of value towards which every economic achievement aims.</a:t>
                      </a: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[37]</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[37]</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Cf. Pontifical Council for Justice and Peace, </a:t>
                      </a:r>
                      <a:r>
                        <a:rPr lang="en-US" sz="10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Compendium of the Social Doctrine of the Church</a:t>
                      </a: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 343</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4974" marR="34974" marT="27526" marB="275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00" kern="100">
                          <a:effectLst/>
                          <a:latin typeface="游明朝" panose="02020400000000000000" pitchFamily="18" charset="-128"/>
                          <a:ea typeface="游明朝" panose="02020400000000000000" pitchFamily="18" charset="-128"/>
                          <a:cs typeface="Times New Roman" panose="02020603050405020304" pitchFamily="18" charset="0"/>
                        </a:rPr>
                        <a:t>この関連で記すべきは、市場において付加価値を生み出す健全な方法は、</a:t>
                      </a:r>
                      <a:r>
                        <a:rPr lang="en-US" sz="1000" i="1" kern="100">
                          <a:effectLst/>
                          <a:latin typeface="游明朝" panose="02020400000000000000" pitchFamily="18" charset="-128"/>
                          <a:ea typeface="游明朝" panose="02020400000000000000" pitchFamily="18" charset="-128"/>
                          <a:cs typeface="Times New Roman" panose="02020603050405020304" pitchFamily="18" charset="0"/>
                        </a:rPr>
                        <a:t>cooperation</a:t>
                      </a:r>
                      <a:r>
                        <a:rPr lang="ja-JP" sz="1000" kern="100">
                          <a:effectLst/>
                          <a:latin typeface="游明朝" panose="02020400000000000000" pitchFamily="18" charset="-128"/>
                          <a:ea typeface="游明朝" panose="02020400000000000000" pitchFamily="18" charset="-128"/>
                          <a:cs typeface="Times New Roman" panose="02020603050405020304" pitchFamily="18" charset="0"/>
                        </a:rPr>
                        <a:t>（協業）という独特な作用によって実現されるということです。形而下代行者達が、（訳補：各自のペルソナに、または、形而上元意に）忠実になり、集中してシナジーを起こせば、一つ一つすべての経済達成努力が目指している余剰価値を、より多く結実させることが容易になります。</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[37]</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[37] </a:t>
                      </a: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教会の社会教説綱要</a:t>
                      </a:r>
                      <a:r>
                        <a:rPr lang="ja-JP" sz="1000" kern="100">
                          <a:effectLst/>
                          <a:latin typeface="游明朝" panose="02020400000000000000" pitchFamily="18" charset="-128"/>
                          <a:ea typeface="游明朝" panose="02020400000000000000" pitchFamily="18" charset="-128"/>
                          <a:cs typeface="Times New Roman" panose="02020603050405020304" pitchFamily="18" charset="0"/>
                        </a:rPr>
                        <a:t>、</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343</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4974" marR="34974" marT="27526" marB="275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154879608"/>
                  </a:ext>
                </a:extLst>
              </a:tr>
              <a:tr h="1916765">
                <a:tc>
                  <a:txBody>
                    <a:bodyPr/>
                    <a:lstStyle/>
                    <a:p>
                      <a:pPr algn="just">
                        <a:lnSpc>
                          <a:spcPts val="1200"/>
                        </a:lnSpc>
                      </a:pP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When </a:t>
                      </a: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human beings </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recognize the fundamental solidarity that unites them with all of humanity, they realize that they cannot keep only for themselves the goods that they possess.  When one habitually lives in solidarity, the goods that he or she possesses are used not only for one’s own needs, but they multiply themselves, also producing unexpected fruits for others.</a:t>
                      </a: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[38]</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It is here that we clearly notice how sharing may not be “only the </a:t>
                      </a:r>
                      <a:r>
                        <a:rPr lang="en-US" sz="1000" i="1" kern="100">
                          <a:effectLst/>
                          <a:latin typeface="游明朝" panose="02020400000000000000" pitchFamily="18" charset="-128"/>
                          <a:ea typeface="游明朝" panose="02020400000000000000" pitchFamily="18" charset="-128"/>
                          <a:cs typeface="Times New Roman" panose="02020603050405020304" pitchFamily="18" charset="0"/>
                        </a:rPr>
                        <a:t>distribution</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but also the </a:t>
                      </a:r>
                      <a:r>
                        <a:rPr lang="en-US" sz="1000" i="1" kern="100">
                          <a:effectLst/>
                          <a:latin typeface="游明朝" panose="02020400000000000000" pitchFamily="18" charset="-128"/>
                          <a:ea typeface="游明朝" panose="02020400000000000000" pitchFamily="18" charset="-128"/>
                          <a:cs typeface="Times New Roman" panose="02020603050405020304" pitchFamily="18" charset="0"/>
                        </a:rPr>
                        <a:t>multiplication</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of goods, the creation of new bread, of new goods, of new Good with a capital “G”.</a:t>
                      </a: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[39]</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[38]</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Cf. Benedict XVI, Encyclical Letter </a:t>
                      </a:r>
                      <a:r>
                        <a:rPr lang="en-US" sz="10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Caritas in veritate</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35: </a:t>
                      </a:r>
                      <a:r>
                        <a:rPr lang="en-US" sz="1000" i="1" kern="100">
                          <a:effectLst/>
                          <a:latin typeface="游明朝" panose="02020400000000000000" pitchFamily="18" charset="-128"/>
                          <a:ea typeface="游明朝" panose="02020400000000000000" pitchFamily="18" charset="-128"/>
                          <a:cs typeface="Times New Roman" panose="02020603050405020304" pitchFamily="18" charset="0"/>
                        </a:rPr>
                        <a:t>AAS</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101 (2009), 670.</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[39]</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Francis, </a:t>
                      </a:r>
                      <a:r>
                        <a:rPr lang="en-US" sz="10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Address to Participants in the Meeting "Economy of Communion", Sponsored by the Focolare Movement</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(4 February 2017): </a:t>
                      </a:r>
                      <a:r>
                        <a:rPr lang="en-US" sz="1000" i="1" kern="100">
                          <a:effectLst/>
                          <a:latin typeface="游明朝" panose="02020400000000000000" pitchFamily="18" charset="-128"/>
                          <a:ea typeface="游明朝" panose="02020400000000000000" pitchFamily="18" charset="-128"/>
                          <a:cs typeface="Times New Roman" panose="02020603050405020304" pitchFamily="18" charset="0"/>
                        </a:rPr>
                        <a:t>L’Osservatore Romano</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(5 February 2017), 8.</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4974" marR="34974" marT="27526" marB="275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human beings</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が、各自を全人類と一つにする根本的</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solidarity</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を認識すれば、自分が所有する</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goods</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を自分だけのために保持することはできないと気付きます。即ち</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solidarity</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の中に生きることを習慣にした</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は、自分が所有する</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goods</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を自分の必要のためだけではなく他者のために、それを増やしながら、あるいは、思いがけない果実を産出しながら、使います</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[38]</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。ここにおいて私達は明確に気付きます。分かち合いが「単なる分配だけなのではなく、</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goods</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の増加、新たなパン、新たな</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goods</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、大文字</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G</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のついた新たな</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の創造でもある」のだと。</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[39][</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20]</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2705" indent="-90170"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[38] </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教皇ベネディクト</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世</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2009</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年回勅『真理に根ざした愛』</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35</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5405" indent="-90805"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[39] </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2"/>
                        </a:rPr>
                        <a:t>Economy of Communion</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3"/>
                        </a:rPr>
                        <a:t>聖霊の交わりによる経済</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」会議参加者への挨拶、</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2017</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日、フランシスコ教皇。</a:t>
                      </a:r>
                    </a:p>
                    <a:p>
                      <a:pPr marL="115888" indent="-141288"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20]</a:t>
                      </a:r>
                      <a:r>
                        <a:rPr lang="en-US" sz="10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2"/>
                        </a:rPr>
                        <a:t>Economy of Communion</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00" kern="100" dirty="0" err="1">
                          <a:effectLst/>
                          <a:latin typeface="游明朝" panose="02020400000000000000" pitchFamily="18" charset="-128"/>
                          <a:ea typeface="游明朝" panose="02020400000000000000" pitchFamily="18" charset="-128"/>
                          <a:cs typeface="Times New Roman" panose="02020603050405020304" pitchFamily="18" charset="0"/>
                        </a:rPr>
                        <a:t>EoC</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活動は、</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Economy of Francesco (</a:t>
                      </a:r>
                      <a:r>
                        <a:rPr lang="en-US" sz="1000" kern="100" dirty="0" err="1">
                          <a:effectLst/>
                          <a:latin typeface="游明朝" panose="02020400000000000000" pitchFamily="18" charset="-128"/>
                          <a:ea typeface="游明朝" panose="02020400000000000000" pitchFamily="18" charset="-128"/>
                          <a:cs typeface="Times New Roman" panose="02020603050405020304" pitchFamily="18" charset="0"/>
                        </a:rPr>
                        <a:t>EoF</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活動開始の</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30</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年程前の</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1991</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年に、南米で開始された。創始者は</a:t>
                      </a:r>
                      <a:r>
                        <a:rPr lang="en-US" sz="10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4"/>
                        </a:rPr>
                        <a:t>キアラ・ルビック</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Wikipedia</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：キアラ・ルビックは、人々の団結をもたらし、普遍的な家族を促進することを目的とした</a:t>
                      </a:r>
                      <a:r>
                        <a:rPr lang="en-US" sz="10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5"/>
                        </a:rPr>
                        <a:t>フォコラーレ運動</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を創設したイタリアの教師兼作家。彼女はカリスマ的な人物であり、</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1940</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年代には早くも多くの女性の固定観念を打ち破り、社会やローマカトリック教会における女性のこれまでにない役割を果たした。</a:t>
                      </a:r>
                    </a:p>
                  </a:txBody>
                  <a:tcPr marL="34974" marR="34974" marT="27526" marB="275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79499538"/>
                  </a:ext>
                </a:extLst>
              </a:tr>
              <a:tr h="1683605">
                <a:tc>
                  <a:txBody>
                    <a:bodyPr/>
                    <a:lstStyle/>
                    <a:p>
                      <a:pPr algn="just">
                        <a:lnSpc>
                          <a:spcPts val="1200"/>
                        </a:lnSpc>
                      </a:pP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21. Experience and evidence over the last decades has demonstrated, on the one hand, how naive is the belief in a presumed self-sufficiency of the markets, independent of any ethics, and on the other hand, the compelling necessity of an appropriate regulation that at the same time unites the freedom and protection of every person and operates to create healthy and proper interactions, especially with regards to the more vulnerable.  In this sense, political and economic-financial powers must remain distant and autonomous and at the same time directed, beyond all proximate harms, towards the realization of a good that is basically common, and not reserved only for a few privileged persons.</a:t>
                      </a: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6"/>
                        </a:rPr>
                        <a:t>[40]</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0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7"/>
                        </a:rPr>
                        <a:t>[40]</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Cf. John Paul II, Encyclical Letter </a:t>
                      </a:r>
                      <a:r>
                        <a:rPr lang="en-US" sz="10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8"/>
                        </a:rPr>
                        <a:t>Sollecitudo rei socialis</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28: </a:t>
                      </a:r>
                      <a:r>
                        <a:rPr lang="en-US" sz="1000" i="1" kern="100">
                          <a:effectLst/>
                          <a:latin typeface="游明朝" panose="02020400000000000000" pitchFamily="18" charset="-128"/>
                          <a:ea typeface="游明朝" panose="02020400000000000000" pitchFamily="18" charset="-128"/>
                          <a:cs typeface="Times New Roman" panose="02020603050405020304" pitchFamily="18" charset="0"/>
                        </a:rPr>
                        <a:t>AAS</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 80 (1988), 548. </a:t>
                      </a:r>
                      <a:r>
                        <a:rPr lang="ja-JP" sz="1000" kern="100">
                          <a:effectLst/>
                          <a:latin typeface="游明朝" panose="02020400000000000000" pitchFamily="18" charset="-128"/>
                          <a:ea typeface="游明朝" panose="02020400000000000000" pitchFamily="18" charset="-128"/>
                          <a:cs typeface="Times New Roman" panose="02020603050405020304" pitchFamily="18" charset="0"/>
                        </a:rPr>
                        <a:t>訳者抽出部：</a:t>
                      </a:r>
                      <a:r>
                        <a:rPr lang="en-US" sz="1000" kern="100">
                          <a:effectLst/>
                          <a:latin typeface="游明朝" panose="02020400000000000000" pitchFamily="18" charset="-128"/>
                          <a:ea typeface="游明朝" panose="02020400000000000000" pitchFamily="18" charset="-128"/>
                          <a:cs typeface="Times New Roman" panose="02020603050405020304" pitchFamily="18" charset="0"/>
                        </a:rPr>
                        <a:t>At the same time, however, the "economic" concept itself, linked to the word development, has entered into crisis.  In fact there is a better understanding today that the mere accumulation of goods and services, even for the benefit of the majority, is not enough for the realization of human happiness.</a:t>
                      </a:r>
                      <a:endParaRPr lang="ja-JP" sz="1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4974" marR="34974" marT="27526" marB="275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21</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過去数十年にわたる経験と明白な事実が実証したことは、一つは、いかなる倫理からも独立した自己充足が市場において推定されるという信念が、如何に浅薄なのかであり、もう一つは、あらゆるペルソナが、特により弱い者が、形而下において保護されつつ形而上自由に、即ち健全に、本来の相互交換行為を行えるよう適切な規制が施行される必要性が、とても切迫しているということです。この様な意味合いにおいて政治権力・経済金融権力は、遠隔から自律を促すものであり続けなければなりません。と同時にこれら権力は、少数富裕の特権的なペルソナ達だけに独占されるのではなく、あらゆる直近の危害を超越して</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a good that is basically common[40][</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訳者抽出部</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の実現を、志向し続けるものでなければなりません。</a:t>
                      </a:r>
                    </a:p>
                    <a:p>
                      <a:pPr indent="-635"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4135"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[40] </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教皇ヨハネパウロ二世</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1987</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年回勅『真の開発とは』</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28</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訳者抽出部</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しかしながら同時に「経済」概念そのものが、この言葉の意味の社会展開とリンクして、危機に突入してしまいました。確かに、単なる</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 goods and services</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の蓄積について、大多数の</a:t>
                      </a:r>
                      <a:r>
                        <a:rPr lang="en-US" sz="1000" kern="100" dirty="0">
                          <a:effectLst/>
                          <a:latin typeface="游明朝" panose="02020400000000000000" pitchFamily="18" charset="-128"/>
                          <a:ea typeface="游明朝" panose="02020400000000000000" pitchFamily="18" charset="-128"/>
                          <a:cs typeface="Times New Roman" panose="02020603050405020304" pitchFamily="18" charset="0"/>
                        </a:rPr>
                        <a:t>benefit</a:t>
                      </a:r>
                      <a:r>
                        <a:rPr lang="ja-JP" sz="1000" kern="100" dirty="0">
                          <a:effectLst/>
                          <a:latin typeface="游明朝" panose="02020400000000000000" pitchFamily="18" charset="-128"/>
                          <a:ea typeface="游明朝" panose="02020400000000000000" pitchFamily="18" charset="-128"/>
                          <a:cs typeface="Times New Roman" panose="02020603050405020304" pitchFamily="18" charset="0"/>
                        </a:rPr>
                        <a:t>向けには、より良い理解が得られているのは事実です。しかしながらそれでは、人類の幸福の実現には十分ではありません。</a:t>
                      </a:r>
                    </a:p>
                  </a:txBody>
                  <a:tcPr marL="34974" marR="34974" marT="27526" marB="275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37047413"/>
                  </a:ext>
                </a:extLst>
              </a:tr>
            </a:tbl>
          </a:graphicData>
        </a:graphic>
      </p:graphicFrame>
    </p:spTree>
    <p:extLst>
      <p:ext uri="{BB962C8B-B14F-4D97-AF65-F5344CB8AC3E}">
        <p14:creationId xmlns:p14="http://schemas.microsoft.com/office/powerpoint/2010/main" val="3337372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1C4730-62B6-C870-DD0A-2E896787FA3D}"/>
              </a:ext>
            </a:extLst>
          </p:cNvPr>
          <p:cNvSpPr>
            <a:spLocks noGrp="1"/>
          </p:cNvSpPr>
          <p:nvPr>
            <p:ph type="title"/>
          </p:nvPr>
        </p:nvSpPr>
        <p:spPr>
          <a:xfrm>
            <a:off x="409782" y="612511"/>
            <a:ext cx="8324431" cy="195547"/>
          </a:xfrm>
        </p:spPr>
        <p:txBody>
          <a:bodyPr>
            <a:noAutofit/>
          </a:bodyPr>
          <a:lstStyle/>
          <a:p>
            <a:pPr algn="ctr">
              <a:lnSpc>
                <a:spcPct val="100000"/>
              </a:lnSpc>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各国規制当局は、常に独立性を保つ一方で、衡平性と</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public benefit</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に関し急務が生じた際は、ひと束に拘束されなければなりません。</a:t>
            </a:r>
            <a:b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こうすることが困難なことは理解できますが、</a:t>
            </a:r>
            <a:b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異なる国家間で統合された脱国家的展望を持つ一致した規範システムを模索し、強制賦課することを諦めてはいけません。</a:t>
            </a:r>
            <a:endParaRPr kumimoji="1" lang="ja-JP" altLang="en-US" sz="1800" dirty="0"/>
          </a:p>
        </p:txBody>
      </p:sp>
      <p:sp>
        <p:nvSpPr>
          <p:cNvPr id="3" name="スライド番号プレースホルダー 2">
            <a:extLst>
              <a:ext uri="{FF2B5EF4-FFF2-40B4-BE49-F238E27FC236}">
                <a16:creationId xmlns:a16="http://schemas.microsoft.com/office/drawing/2014/main" id="{BA641A7E-3DFD-F1AB-33A0-571908F097FB}"/>
              </a:ext>
            </a:extLst>
          </p:cNvPr>
          <p:cNvSpPr>
            <a:spLocks noGrp="1"/>
          </p:cNvSpPr>
          <p:nvPr>
            <p:ph type="sldNum" sz="quarter" idx="12"/>
          </p:nvPr>
        </p:nvSpPr>
        <p:spPr/>
        <p:txBody>
          <a:bodyPr/>
          <a:lstStyle/>
          <a:p>
            <a:fld id="{D2CFAB68-B97E-44C6-B903-0A221F45C963}" type="slidenum">
              <a:rPr kumimoji="1" lang="ja-JP" altLang="en-US" smtClean="0"/>
              <a:t>5</a:t>
            </a:fld>
            <a:endParaRPr kumimoji="1" lang="ja-JP" altLang="en-US"/>
          </a:p>
        </p:txBody>
      </p:sp>
      <p:graphicFrame>
        <p:nvGraphicFramePr>
          <p:cNvPr id="4" name="表 3">
            <a:extLst>
              <a:ext uri="{FF2B5EF4-FFF2-40B4-BE49-F238E27FC236}">
                <a16:creationId xmlns:a16="http://schemas.microsoft.com/office/drawing/2014/main" id="{DF96B115-5B17-5A00-B982-99442DE32A14}"/>
              </a:ext>
            </a:extLst>
          </p:cNvPr>
          <p:cNvGraphicFramePr>
            <a:graphicFrameLocks noGrp="1"/>
          </p:cNvGraphicFramePr>
          <p:nvPr>
            <p:extLst>
              <p:ext uri="{D42A27DB-BD31-4B8C-83A1-F6EECF244321}">
                <p14:modId xmlns:p14="http://schemas.microsoft.com/office/powerpoint/2010/main" val="1610395759"/>
              </p:ext>
            </p:extLst>
          </p:nvPr>
        </p:nvGraphicFramePr>
        <p:xfrm>
          <a:off x="0" y="1451749"/>
          <a:ext cx="9144000" cy="5120214"/>
        </p:xfrm>
        <a:graphic>
          <a:graphicData uri="http://schemas.openxmlformats.org/drawingml/2006/table">
            <a:tbl>
              <a:tblPr firstRow="1" firstCol="1" bandRow="1"/>
              <a:tblGrid>
                <a:gridCol w="4572000">
                  <a:extLst>
                    <a:ext uri="{9D8B030D-6E8A-4147-A177-3AD203B41FA5}">
                      <a16:colId xmlns:a16="http://schemas.microsoft.com/office/drawing/2014/main" val="2419371008"/>
                    </a:ext>
                  </a:extLst>
                </a:gridCol>
                <a:gridCol w="4572000">
                  <a:extLst>
                    <a:ext uri="{9D8B030D-6E8A-4147-A177-3AD203B41FA5}">
                      <a16:colId xmlns:a16="http://schemas.microsoft.com/office/drawing/2014/main" val="1524652662"/>
                    </a:ext>
                  </a:extLst>
                </a:gridCol>
              </a:tblGrid>
              <a:tr h="1335899">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Such regulation is made even more necessary in view of the fact that among the major reasons for the most recent economic crisis was the immoral behavior of agents in the financial world, where the supranational dimension of the economic system makes it easy to bypass the regulations established by individual countries.  Moreover, the extreme volatility and mobility of capital investments in the financial world permit those who control them to operate smoothly beyond every norm that does not aim at an immediate profit, often blackmailing by a position of strength even legitimate political authority.</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個々の</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country</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ごとに確立された規制は、脱国家的次元を持つ現行経済システムにより容易に回避されてしまいます。そうした中、現行金融界の形而下代行者による複数の不道徳行為が、直近（</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2008</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年）の世界経済危機の主な原因の一つとなってしまいました。この事実を目の当たりにして上述の規制の必要性は更に高まっています。更にいえば、金融界に投資された資本が極端な変動性と流動性を持つために、該資本投資の管理者は、即座の形而下益を目的にせず規範全てを超越し、円滑に業務を遂行することが許可されてしまいます。その強い立場は、形而下法律的に正当な政治的権威さえもしばしば脅迫するほどです。</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93914679"/>
                  </a:ext>
                </a:extLst>
              </a:tr>
              <a:tr h="1335899">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Hence, it is clear that the markets are in need of solid and strong bearings, macro-prudential rather than normative, more shared than uniform; there is also need of continuously updated regulations that can respond to market flux.  Similar bearings must guarantee a serious control of the quality and reliability of every economic-financial product, especially of those more structured.  In addition, when the velocity of the innovative processes produces excessive systemic risk, the economic operators must accept the obligations and limits that the common good demands, without attempting to bypass or diminish their purpose.</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1270"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従って明らかに、現行市場に必要なのは、マクロ経済に対し、規範ではなく用心深さで対応する、画一的ではなく共有化された、堅固で強力な、倫理的見当識です。即ち、市場変化に対応できるよう継続的に更新される規制を、現行市場は必要としています。また同様の見当識が、経済金融商品、特に複雑な構造を有する商品全ての品質と信頼性を厳しく管理することも保障しなければなりません。更にいえば、現行経済プロセスの革新的速度が、システム起因のリスクを過剰に引き起こす場合には、現行経済運営者達は、自分達の目的の減縮や迂回を図ろうなどとせず、共通善が要求する形而上義務と制限をキッパリと受け入れなければなりません。</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862141294"/>
                  </a:ext>
                </a:extLst>
              </a:tr>
              <a:tr h="1679539">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The current globalization of the financial system requires a stable, clear and effective coordination among various national regulatory authorities, with the possibility, and at times, the necessity of sharing binding decisions promptly when required, in the face of the threats to the common good.  Such regulatory authorities must always remain independent and bound by the exigencies of equity and the public benefit. </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The understandable difficulties in this regard should not discourage the search for and imposition of concordant normative systems consolidated among different nations but with supranational scope.</a:t>
                      </a: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[41]</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[41]</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Cf. Benedict XVI, Encyclical Letter </a:t>
                      </a:r>
                      <a:r>
                        <a:rPr lang="en-US" sz="11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Caritas in veritate</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67: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101 (2009), 700.</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現行のグローバル化した金融システムでは、様々な</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各国規制当局</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間における、安定的、明確かつ効果的な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coordination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（連携、または、共同聖職拝命</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17)</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必要です。即ち各国規制当局は、共通善への脅威に直面したならば、各国を一つに束ねる拘束力を持つ意志決定を、必要に応じて迅速に共有化する可能性と、場合によっては必要性を伴います。この様な各国規制当局は、常に独立性を保つ一方で、衡平性と</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public benefit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関し急務が生じた際は、ひと束に拘束されなければなりません。こうすることが困難なことは理解できますが、異なる国家間で統合された脱国家的展望を持つ一致した規範システムを模索し、強制賦課することを諦めてはいけません。</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032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教皇ベネディクト</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世回勅『真理に根ざした愛』</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67</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324729306"/>
                  </a:ext>
                </a:extLst>
              </a:tr>
            </a:tbl>
          </a:graphicData>
        </a:graphic>
      </p:graphicFrame>
    </p:spTree>
    <p:extLst>
      <p:ext uri="{BB962C8B-B14F-4D97-AF65-F5344CB8AC3E}">
        <p14:creationId xmlns:p14="http://schemas.microsoft.com/office/powerpoint/2010/main" val="164274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A6AEB0-7477-8A9F-CAD0-ECF2DF8482AB}"/>
              </a:ext>
            </a:extLst>
          </p:cNvPr>
          <p:cNvSpPr>
            <a:spLocks noGrp="1"/>
          </p:cNvSpPr>
          <p:nvPr>
            <p:ph type="title"/>
          </p:nvPr>
        </p:nvSpPr>
        <p:spPr>
          <a:xfrm>
            <a:off x="0" y="120956"/>
            <a:ext cx="9144000" cy="313038"/>
          </a:xfrm>
        </p:spPr>
        <p:txBody>
          <a:bodyPr>
            <a:noAutofit/>
          </a:bodyPr>
          <a:lstStyle/>
          <a:p>
            <a:pPr algn="ct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そもそも貯蓄とは、金融アドバイザーに信任されたならば、単に管理されるのではなく、</a:t>
            </a:r>
            <a:b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手厚く</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administer [</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訳註</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22]</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されるべきものなのです。</a:t>
            </a:r>
            <a:endParaRPr kumimoji="1" lang="ja-JP" altLang="en-US" sz="1600" dirty="0"/>
          </a:p>
        </p:txBody>
      </p:sp>
      <p:sp>
        <p:nvSpPr>
          <p:cNvPr id="3" name="スライド番号プレースホルダー 2">
            <a:extLst>
              <a:ext uri="{FF2B5EF4-FFF2-40B4-BE49-F238E27FC236}">
                <a16:creationId xmlns:a16="http://schemas.microsoft.com/office/drawing/2014/main" id="{4AE9D03A-4031-42B0-222B-7DC984374ECE}"/>
              </a:ext>
            </a:extLst>
          </p:cNvPr>
          <p:cNvSpPr>
            <a:spLocks noGrp="1"/>
          </p:cNvSpPr>
          <p:nvPr>
            <p:ph type="sldNum" sz="quarter" idx="12"/>
          </p:nvPr>
        </p:nvSpPr>
        <p:spPr>
          <a:xfrm>
            <a:off x="7086600" y="6569676"/>
            <a:ext cx="2057400" cy="365125"/>
          </a:xfrm>
        </p:spPr>
        <p:txBody>
          <a:bodyPr/>
          <a:lstStyle/>
          <a:p>
            <a:fld id="{D2CFAB68-B97E-44C6-B903-0A221F45C963}" type="slidenum">
              <a:rPr kumimoji="1" lang="ja-JP" altLang="en-US" smtClean="0"/>
              <a:t>6</a:t>
            </a:fld>
            <a:endParaRPr kumimoji="1" lang="ja-JP" altLang="en-US" dirty="0"/>
          </a:p>
        </p:txBody>
      </p:sp>
      <p:graphicFrame>
        <p:nvGraphicFramePr>
          <p:cNvPr id="5" name="表 4">
            <a:extLst>
              <a:ext uri="{FF2B5EF4-FFF2-40B4-BE49-F238E27FC236}">
                <a16:creationId xmlns:a16="http://schemas.microsoft.com/office/drawing/2014/main" id="{45A2B5FC-F0F2-E153-0E27-B5DFF9742674}"/>
              </a:ext>
            </a:extLst>
          </p:cNvPr>
          <p:cNvGraphicFramePr>
            <a:graphicFrameLocks noGrp="1"/>
          </p:cNvGraphicFramePr>
          <p:nvPr>
            <p:extLst>
              <p:ext uri="{D42A27DB-BD31-4B8C-83A1-F6EECF244321}">
                <p14:modId xmlns:p14="http://schemas.microsoft.com/office/powerpoint/2010/main" val="1645010212"/>
              </p:ext>
            </p:extLst>
          </p:nvPr>
        </p:nvGraphicFramePr>
        <p:xfrm>
          <a:off x="0" y="510042"/>
          <a:ext cx="9144000" cy="6301536"/>
        </p:xfrm>
        <a:graphic>
          <a:graphicData uri="http://schemas.openxmlformats.org/drawingml/2006/table">
            <a:tbl>
              <a:tblPr firstRow="1" firstCol="1" bandRow="1"/>
              <a:tblGrid>
                <a:gridCol w="4572000">
                  <a:extLst>
                    <a:ext uri="{9D8B030D-6E8A-4147-A177-3AD203B41FA5}">
                      <a16:colId xmlns:a16="http://schemas.microsoft.com/office/drawing/2014/main" val="1133035204"/>
                    </a:ext>
                  </a:extLst>
                </a:gridCol>
                <a:gridCol w="4572000">
                  <a:extLst>
                    <a:ext uri="{9D8B030D-6E8A-4147-A177-3AD203B41FA5}">
                      <a16:colId xmlns:a16="http://schemas.microsoft.com/office/drawing/2014/main" val="193817615"/>
                    </a:ext>
                  </a:extLst>
                </a:gridCol>
              </a:tblGrid>
              <a:tr h="1805098">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The regulations must favor a complete transparency regarding whatever is traded in order to eliminate every form of injustice and inequality, thus assuring the greatest possible equity in the exchange.  Likewise, the asymmetrical concentration of information and power tends to strengthen the more stronger economic agents and thus to create hegemonies capable of unilaterally influencing not only the markets, but also political and regulatory systems.  Moreover, where massive deregulation is practiced, the evident result is a regulatory and institutional vacuum that creates space not only for moral risk and embezzlement, but also for the rise of the irrational exuberance of the markets, followed first by speculative bubbles, and then by sudden, destructive collapse, and systemic crises.</a:t>
                      </a: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[42]</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[42]</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Cf. Pontifical Council for Justice And Peace, </a:t>
                      </a:r>
                      <a:r>
                        <a:rPr lang="en-US" sz="11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Towards Reforming the International Financial and Monetary Systems in the Context of Global Public Authority</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1:</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 L’Osservatore Romano</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(24-25 October 2011), 6.</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の様な諸規制は、取引対象が何であっても、完全な透明性を有していなければなりません。即ち、あらゆる形態の不正義と不平等を除去し、取引において最大限に可能な衡平性を確かなものとするために、諸規制は透明でなければなりません。換言すれば、情報と権力の非対称傾注は、経済における形而下代行者の中でより強い者を更に強くし、従って、上意下達の単方向の影響力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capable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してしまう覇権を、市場だけでなく政治システム・規制システムにも創り出してしまいがちです。更にいえば、大規模な規制緩和が為されると、当然の帰結として規制と制度の真空状態が生じ、モラル・リスクと横領の蔓延だけでなく、非合理な市場の熱狂も、惹起する余地を創り出してしまいます。最初は投機バブル、そして突然に、破壊的経済崩壊、複数のシステム起因の経済危機と続く、市場の熱狂を起こす余地を創り出してしまいま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[42]</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[42]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ベネディクト</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世が世界金融危機（</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2008</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年）後に発した意向を受けて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2011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月に発行された</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国際金融貨幣システムの改革に向けて</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 --- global public </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authorityの文脈で</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第</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章</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770378749"/>
                  </a:ext>
                </a:extLst>
              </a:tr>
              <a:tr h="1128035">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22. Systemic crisis can be more effectively avoided if there were a clear definition and separation among banking responsibilities for the management of credit, of the ordinary daily management of credit, of investment savings, and of mere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business</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a:t>
                      </a: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[43]</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This is intended as much as possible to avoid situations of financial instability.</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74295" algn="just">
                        <a:lnSpc>
                          <a:spcPts val="1200"/>
                        </a:lnSpc>
                      </a:pP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[43]</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Cf. </a:t>
                      </a:r>
                      <a:r>
                        <a:rPr lang="en-US" sz="11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ibid</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4: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L’Osservatore Romano</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(24-25 October 2011), 7.</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22.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もし、与信管理、日常の与信管理、投資貯蓄、そして単なる</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business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、これら四種類向けの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banking responsibilities[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が、明確に定義され、切り分けられていたならば、システム起因の危機は、より効果的に回避できていたはずです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[43]</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。即ち、金融不安定性による困難状況を回避できるようになるまで、この様な定義分けは明確にできたはずです。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8738" indent="-11747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ここでの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bank</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は単なる「銀行」ではなく、「アイバンク」「データバンク」の様に「特定のものや情報を集め、必要に備えて蓄えておく機関」を意味している。</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905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[43] [42]</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に同じ 第</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章</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572748468"/>
                  </a:ext>
                </a:extLst>
              </a:tr>
              <a:tr h="1418205">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healthy financial system also requires the maximum amount of information possible, so that every agent can protect his or her interests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in full</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and with complete freedom.  It is in fact important to know if one’s capital is used for speculative purposes, and also to know the degree of risk and the adequate price of the financial products to which one subscribes.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Much more than the usual savings of the familiar type, it is a public good to protect and search for an adverse optimization of risk</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The saving itself, when entrusted</a:t>
                      </a:r>
                      <a:r>
                        <a:rPr lang="en-US" sz="1100" u="none"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in the expert hands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of financial advisers, needs to be administered well, and not just managed.</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金融システムが健全であるには、最大限の情報が利用可能となっていることも必要です。そうなっていれば、形而下代行者全員が、自分の関心対象を省略せずに、即ち十全な形而上自由をもって保護できるからです。つまり、自身の資本が投機目的に使われていないかを知り、契約した金融商品の適正価格とリスク度合いについても知る、こうしたことが重要だからです。普及タイプの通常貯蓄よりも大幅に、リスク回避最適化を追求し保護することが</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 public 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だからです。そもそも貯蓄とは、金融アドバイザーに信任されたならば、単に管理されるのではなく、手厚く</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administer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22]</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されるべきものなのです。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22]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古英語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minister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はキリスト教司牧者、羊達の世話人を意味した。「手厚く世話されるべき</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」と解釈できる。</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34085553"/>
                  </a:ext>
                </a:extLst>
              </a:tr>
            </a:tbl>
          </a:graphicData>
        </a:graphic>
      </p:graphicFrame>
    </p:spTree>
    <p:extLst>
      <p:ext uri="{BB962C8B-B14F-4D97-AF65-F5344CB8AC3E}">
        <p14:creationId xmlns:p14="http://schemas.microsoft.com/office/powerpoint/2010/main" val="2155746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624B77-7F71-7F47-A829-BA98E2C6D233}"/>
              </a:ext>
            </a:extLst>
          </p:cNvPr>
          <p:cNvSpPr>
            <a:spLocks noGrp="1"/>
          </p:cNvSpPr>
          <p:nvPr>
            <p:ph type="title"/>
          </p:nvPr>
        </p:nvSpPr>
        <p:spPr>
          <a:xfrm>
            <a:off x="172993" y="49379"/>
            <a:ext cx="8798011" cy="182562"/>
          </a:xfrm>
        </p:spPr>
        <p:txBody>
          <a:bodyPr>
            <a:noAutofit/>
          </a:bodyPr>
          <a:lstStyle/>
          <a:p>
            <a:pPr algn="ctr"/>
            <a:r>
              <a:rPr kumimoji="1" lang="ja-JP" altLang="en-US"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外界は内界に適合する</a:t>
            </a:r>
            <a:r>
              <a:rPr kumimoji="1" lang="en-US" altLang="ja-JP"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訳註</a:t>
            </a:r>
            <a:r>
              <a:rPr kumimoji="1" lang="en-US" altLang="ja-JP"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24]</a:t>
            </a:r>
            <a:r>
              <a:rPr kumimoji="1" lang="ja-JP" altLang="en-US"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1200" dirty="0"/>
          </a:p>
        </p:txBody>
      </p:sp>
      <p:sp>
        <p:nvSpPr>
          <p:cNvPr id="3" name="スライド番号プレースホルダー 2">
            <a:extLst>
              <a:ext uri="{FF2B5EF4-FFF2-40B4-BE49-F238E27FC236}">
                <a16:creationId xmlns:a16="http://schemas.microsoft.com/office/drawing/2014/main" id="{E155638E-255C-AA2E-E666-9062CF73222E}"/>
              </a:ext>
            </a:extLst>
          </p:cNvPr>
          <p:cNvSpPr>
            <a:spLocks noGrp="1"/>
          </p:cNvSpPr>
          <p:nvPr>
            <p:ph type="sldNum" sz="quarter" idx="12"/>
          </p:nvPr>
        </p:nvSpPr>
        <p:spPr>
          <a:xfrm>
            <a:off x="7152503" y="6580695"/>
            <a:ext cx="2057400" cy="365125"/>
          </a:xfrm>
        </p:spPr>
        <p:txBody>
          <a:bodyPr/>
          <a:lstStyle/>
          <a:p>
            <a:fld id="{D2CFAB68-B97E-44C6-B903-0A221F45C963}" type="slidenum">
              <a:rPr kumimoji="1" lang="ja-JP" altLang="en-US" smtClean="0"/>
              <a:t>7</a:t>
            </a:fld>
            <a:endParaRPr kumimoji="1" lang="ja-JP" altLang="en-US" dirty="0"/>
          </a:p>
        </p:txBody>
      </p:sp>
      <p:graphicFrame>
        <p:nvGraphicFramePr>
          <p:cNvPr id="5" name="表 4">
            <a:extLst>
              <a:ext uri="{FF2B5EF4-FFF2-40B4-BE49-F238E27FC236}">
                <a16:creationId xmlns:a16="http://schemas.microsoft.com/office/drawing/2014/main" id="{D16E5CC3-B741-E707-EAA0-D474C15CABDB}"/>
              </a:ext>
            </a:extLst>
          </p:cNvPr>
          <p:cNvGraphicFramePr>
            <a:graphicFrameLocks noGrp="1"/>
          </p:cNvGraphicFramePr>
          <p:nvPr>
            <p:extLst>
              <p:ext uri="{D42A27DB-BD31-4B8C-83A1-F6EECF244321}">
                <p14:modId xmlns:p14="http://schemas.microsoft.com/office/powerpoint/2010/main" val="1164615036"/>
              </p:ext>
            </p:extLst>
          </p:nvPr>
        </p:nvGraphicFramePr>
        <p:xfrm>
          <a:off x="-1" y="182562"/>
          <a:ext cx="9144000" cy="6721356"/>
        </p:xfrm>
        <a:graphic>
          <a:graphicData uri="http://schemas.openxmlformats.org/drawingml/2006/table">
            <a:tbl>
              <a:tblPr firstRow="1" firstCol="1" bandRow="1"/>
              <a:tblGrid>
                <a:gridCol w="4316627">
                  <a:extLst>
                    <a:ext uri="{9D8B030D-6E8A-4147-A177-3AD203B41FA5}">
                      <a16:colId xmlns:a16="http://schemas.microsoft.com/office/drawing/2014/main" val="2068754298"/>
                    </a:ext>
                  </a:extLst>
                </a:gridCol>
                <a:gridCol w="4827373">
                  <a:extLst>
                    <a:ext uri="{9D8B030D-6E8A-4147-A177-3AD203B41FA5}">
                      <a16:colId xmlns:a16="http://schemas.microsoft.com/office/drawing/2014/main" val="476499597"/>
                    </a:ext>
                  </a:extLst>
                </a:gridCol>
              </a:tblGrid>
              <a:tr h="1239424">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Among the morally questionable activities of financial advisers in the management of savings, the following are to be taken into account: an excessive movement of the investment portfolio commonly aimed at increasing the revenues deriving from the commission for the bank or other financial intermediary</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 failure from a due impartiality in offering instruments of saving</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which, compared with some banks, the product of others would suit better the needs of the clients; the scarcity of an adequate diligence or even a malicious negligence on the part of financial advisers regarding the protection of related interests to the portfolio of their clients; and the concession of financing on the part of the banking intermediator in a subordinate manner to the contextual subscription of other financial products issued by the same, but not convenient to the client.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5610" marR="35610" marT="28026" marB="280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貯蓄管理に従事する金融アドバイザーのモラルとして問題となる行為の内、以下は特に憂慮されます。即ち、金融仲介手数料収入の増加を当てこんで投資ポートフォリオを過剰に変更すること。幾つかの貯蓄機関と比較して他の貯蓄機関の方が顧客ニーズに当てはまると分かったケースにおいて、貯蓄機関を提案する際に不偏性義務を欠くこと。顧客のポートフォリオの関連利益保護に関し、金融アドバイザーが適切な精査を怠る、または悪意が感じられる過失を行うこと。顧客の不都合を生じると分かっている金融商品に派生契約させ</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それによって劣後可能となる事を秘して行う見せかけの金融譲歩。</a:t>
                      </a:r>
                    </a:p>
                  </a:txBody>
                  <a:tcPr marL="35610" marR="35610" marT="28026" marB="280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88103129"/>
                  </a:ext>
                </a:extLst>
              </a:tr>
              <a:tr h="1397690">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23.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Every business creates an important network of relations and in its unique way represents a true intermediate social body with a proper culture and practices.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Such culture and practices, while determining the internal organization of the enterprise, influence also the social fabric in which it operates.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this level, the Church recalls the importance of the social responsibility of each venture,</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[44]</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wherein the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ad extra</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is congruent with the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ad intra</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8415" indent="-88900" algn="just">
                        <a:lnSpc>
                          <a:spcPts val="1200"/>
                        </a:lnSpc>
                      </a:pP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[44]</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Cf. Benedict XVI, Encyclical Letter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Caritas in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veritate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45: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101 (2009), 681;Francis,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Message for the Celebration of the 48</a:t>
                      </a:r>
                      <a:r>
                        <a:rPr lang="en-US" sz="1050" i="1" u="sng" kern="100" baseline="300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th</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 World Day of Peace </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 January 2015)</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5: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AAS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107 (2015), 66.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5610" marR="35610" marT="28026" marB="280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23</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．ビジネスは全て、複数の関係性から成る一つの重要ネットワークを創出し固有の文化と実践を有する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 true intermediate social body[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23]</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それぞれ独特な仕方で表出します。つまり、このような文化と実践は、当該事業体内部の有機的組織体の性格を決定する一方で、実践の場である社会の構造そのものにも影響を与えます。ヴェンチャー企業それぞれは、その内界に適合する外界を新たに形成しま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[44]</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。その社会的応答責任は重大だと、</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 Church</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は注意を促します。</a:t>
                      </a: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8738" indent="-11747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23]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intermediate social body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”は本論考で</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2018</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年に考案された新概念。具体的な組織を持つ</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intermediate group</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中間団体</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中間組織</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）とは異なるし、</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internet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内に作られる</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DAO</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とも、ニック・クロスリーが言う</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social body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05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社会的身体</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）とも異なる。仮訳を「中間社会体」としておく。</a:t>
                      </a:r>
                    </a:p>
                    <a:p>
                      <a:pPr marL="58738" indent="-11747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[44]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教皇ベネディクト</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世回勅『真理に根ざした愛』</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45</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、教皇フランシスコ </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2015年「世界平和の日」メッセージ</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5</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5610" marR="35610" marT="28026" marB="280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34593517"/>
                  </a:ext>
                </a:extLst>
              </a:tr>
              <a:tr h="1714223">
                <a:tc>
                  <a:txBody>
                    <a:bodyPr/>
                    <a:lstStyle/>
                    <a:p>
                      <a:pPr algn="just">
                        <a:lnSpc>
                          <a:spcPts val="1200"/>
                        </a:lnSpc>
                      </a:pP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In this sense,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wherever mere profit is placed at the summit of the culture of a financial enterprise, and the actual demands of the common good are ignored, every ethical claim is really perceived as irrelevant.  This is reported today as a fact and is very much widespread even in the prestigious business schools.  Every ethical claim is actually perceived as irrelevant and juxtaposed to the entrepreneurial action.  This is very much highlighted from the fact that, in the organizational logic, those who do not adjust to business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targets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of this type are penalized both at the retributive level and at the level of professional recognition.  In these cases, the objective of mere profit easily creates a perverse and selective logic that often </a:t>
                      </a:r>
                      <a:r>
                        <a:rPr lang="en-US" sz="1050" kern="100" dirty="0" err="1">
                          <a:effectLst/>
                          <a:latin typeface="游明朝" panose="02020400000000000000" pitchFamily="18" charset="-128"/>
                          <a:ea typeface="游明朝" panose="02020400000000000000" pitchFamily="18" charset="-128"/>
                          <a:cs typeface="Times New Roman" panose="02020603050405020304" pitchFamily="18" charset="0"/>
                        </a:rPr>
                        <a:t>favours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the advancement of business leaders who are capable, but greedy and unscrupulous, and whose relationship with others is prevalently driven by a selfish and personal gain.</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5610" marR="35610" marT="28026" marB="280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外界は内界に適合する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24]</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即ちどの金融企業であれそのカルチャーの頂点に形而下益だけを据え、共通善からの実需要を無視するようになると、倫理的主張は全て不適切なものと実感されるようになります。こうした例は今日、事実として報告され、著名なビジネス・スクールにも蔓延しています。倫理的主張は全て実際に不適切だと認識され、起業家行為の附則に貶（おとし）めらます。この顕著な例は、形而下益至上主義のビジネス目標に適応しない者が、その内部有機体組織論理において報酬レヴェルでも専門職認定レヴェルでも、減点されるという事実に現れます。こうなると形而下益単独での目標設定が、他者との関係を主に利己的個人的な利得によって動か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capable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だが貪欲で無節操なビジネスリーダーの昇進に、有利に働くようになります。倒錯した優位選択論理が簡単に作り出されます。</a:t>
                      </a: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8738" indent="-11747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24]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同調圧力の強い日本では「朱に交われば赤くなる」「私心を滅して和を尊ぶ」という考え方が強いが、キリスト教文化にはそうした</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solidarity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の考え方と拮抗する考え方、即ち或る意味逆の倫理、</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subsidiarity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の考え方も備わっている。彼らは常に、社会と個人の両面から諸問題を</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ambivalent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に考察する。</a:t>
                      </a:r>
                    </a:p>
                  </a:txBody>
                  <a:tcPr marL="35610" marR="35610" marT="28026" marB="280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442138216"/>
                  </a:ext>
                </a:extLst>
              </a:tr>
            </a:tbl>
          </a:graphicData>
        </a:graphic>
      </p:graphicFrame>
    </p:spTree>
    <p:extLst>
      <p:ext uri="{BB962C8B-B14F-4D97-AF65-F5344CB8AC3E}">
        <p14:creationId xmlns:p14="http://schemas.microsoft.com/office/powerpoint/2010/main" val="3037429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30DD5A-5B82-8578-97D1-3B96255A239B}"/>
              </a:ext>
            </a:extLst>
          </p:cNvPr>
          <p:cNvSpPr>
            <a:spLocks noGrp="1"/>
          </p:cNvSpPr>
          <p:nvPr>
            <p:ph type="title"/>
          </p:nvPr>
        </p:nvSpPr>
        <p:spPr>
          <a:xfrm>
            <a:off x="259492" y="459711"/>
            <a:ext cx="8616778" cy="206998"/>
          </a:xfrm>
        </p:spPr>
        <p:txBody>
          <a:bodyPr>
            <a:noAutofit/>
          </a:bodyPr>
          <a:lstStyle/>
          <a:p>
            <a:pPr algn="ct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そのビジネス・カルチャーの中心にそのペルソナを、</a:t>
            </a:r>
            <a:b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即ち、関わるペルソナ達の関係性の質を明確に据え、</a:t>
            </a:r>
            <a:b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全ての</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company</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が単に一時的でも周辺的でもない、むしろ、</a:t>
            </a:r>
            <a:b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その一つ一つ全ての行動を内部から社会に向けて推進し活性化し、</a:t>
            </a:r>
            <a:b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何らかの形の社会的応答責任を実践する。</a:t>
            </a:r>
            <a:endParaRPr kumimoji="1" lang="ja-JP" altLang="en-US" sz="6000" dirty="0"/>
          </a:p>
        </p:txBody>
      </p:sp>
      <p:sp>
        <p:nvSpPr>
          <p:cNvPr id="3" name="スライド番号プレースホルダー 2">
            <a:extLst>
              <a:ext uri="{FF2B5EF4-FFF2-40B4-BE49-F238E27FC236}">
                <a16:creationId xmlns:a16="http://schemas.microsoft.com/office/drawing/2014/main" id="{918EBAD2-4870-3F5C-3BD7-EA21B822415E}"/>
              </a:ext>
            </a:extLst>
          </p:cNvPr>
          <p:cNvSpPr>
            <a:spLocks noGrp="1"/>
          </p:cNvSpPr>
          <p:nvPr>
            <p:ph type="sldNum" sz="quarter" idx="12"/>
          </p:nvPr>
        </p:nvSpPr>
        <p:spPr>
          <a:xfrm>
            <a:off x="7086600" y="6585238"/>
            <a:ext cx="2057400" cy="365125"/>
          </a:xfrm>
        </p:spPr>
        <p:txBody>
          <a:bodyPr/>
          <a:lstStyle/>
          <a:p>
            <a:fld id="{D2CFAB68-B97E-44C6-B903-0A221F45C963}" type="slidenum">
              <a:rPr kumimoji="1" lang="ja-JP" altLang="en-US" smtClean="0"/>
              <a:t>8</a:t>
            </a:fld>
            <a:endParaRPr kumimoji="1" lang="ja-JP" altLang="en-US" dirty="0"/>
          </a:p>
        </p:txBody>
      </p:sp>
      <p:graphicFrame>
        <p:nvGraphicFramePr>
          <p:cNvPr id="4" name="表 3">
            <a:extLst>
              <a:ext uri="{FF2B5EF4-FFF2-40B4-BE49-F238E27FC236}">
                <a16:creationId xmlns:a16="http://schemas.microsoft.com/office/drawing/2014/main" id="{CB9BAE4F-89BA-F7AE-3342-BEEFB8ABC477}"/>
              </a:ext>
            </a:extLst>
          </p:cNvPr>
          <p:cNvGraphicFramePr>
            <a:graphicFrameLocks noGrp="1"/>
          </p:cNvGraphicFramePr>
          <p:nvPr>
            <p:extLst>
              <p:ext uri="{D42A27DB-BD31-4B8C-83A1-F6EECF244321}">
                <p14:modId xmlns:p14="http://schemas.microsoft.com/office/powerpoint/2010/main" val="952308339"/>
              </p:ext>
            </p:extLst>
          </p:nvPr>
        </p:nvGraphicFramePr>
        <p:xfrm>
          <a:off x="-4119" y="1188538"/>
          <a:ext cx="9144000" cy="5396700"/>
        </p:xfrm>
        <a:graphic>
          <a:graphicData uri="http://schemas.openxmlformats.org/drawingml/2006/table">
            <a:tbl>
              <a:tblPr firstRow="1" firstCol="1" bandRow="1"/>
              <a:tblGrid>
                <a:gridCol w="4572000">
                  <a:extLst>
                    <a:ext uri="{9D8B030D-6E8A-4147-A177-3AD203B41FA5}">
                      <a16:colId xmlns:a16="http://schemas.microsoft.com/office/drawing/2014/main" val="4146349532"/>
                    </a:ext>
                  </a:extLst>
                </a:gridCol>
                <a:gridCol w="4572000">
                  <a:extLst>
                    <a:ext uri="{9D8B030D-6E8A-4147-A177-3AD203B41FA5}">
                      <a16:colId xmlns:a16="http://schemas.microsoft.com/office/drawing/2014/main" val="3806544861"/>
                    </a:ext>
                  </a:extLst>
                </a:gridCol>
              </a:tblGrid>
              <a:tr h="2395197">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In addition, such logic has often pushed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managements</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to establish economic policies aimed not at increasing the economic health of the companies that they serve, but at the mere profits of the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shareholders</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damaging therefore the legitimate interests of those who are bearing all of the work and service benefiting the same company, as well as the consumers and the various local communities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stakeholders)</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This is often incentivized by substantial remuneration in proportion to immediate results of management, but not likewise counterbalanced by equivalent penalization, in the case of failure of the objectives, though assuring greater profits to managers and shareholders in a short period, and thus ending up with forcing excessive risk, leaving the companies weak and impoverished of those economic energies that would have assured them adequate expectations for the future.</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更にこの倒錯した論理により、経営陣は彼らが仕える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company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25]</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の経済的健全性の向上ではなく、</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shareholders</a:t>
                      </a:r>
                      <a:r>
                        <a:rPr lang="ja-JP" sz="1100" i="1" kern="100" dirty="0">
                          <a:effectLst/>
                          <a:latin typeface="游明朝" panose="02020400000000000000" pitchFamily="18" charset="-128"/>
                          <a:ea typeface="游明朝" panose="02020400000000000000" pitchFamily="18" charset="-128"/>
                          <a:cs typeface="Times New Roman" panose="02020603050405020304" pitchFamily="18" charset="0"/>
                        </a:rPr>
                        <a:t>（持分保有者）</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の形而下益のみを目的とした経済政策を確立するよう促されることが多々あり今日に至りました。その結果、その同じ</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company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に形而上益をもたらす作業とサービスの全てを担っている人々、及び、消費者や様々な地域共同体（</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stakeholders</a:t>
                      </a:r>
                      <a:r>
                        <a:rPr lang="ja-JP" sz="1100" i="1" kern="100" dirty="0">
                          <a:effectLst/>
                          <a:latin typeface="游明朝" panose="02020400000000000000" pitchFamily="18" charset="-128"/>
                          <a:ea typeface="游明朝" panose="02020400000000000000" pitchFamily="18" charset="-128"/>
                          <a:cs typeface="Times New Roman" panose="02020603050405020304" pitchFamily="18" charset="0"/>
                        </a:rPr>
                        <a:t>、益害関係者</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形而下法律的に正当な関心対象が損なわれました。こうなってしまったのは、経営陣の即時的な成果に比例した多額の報酬によって奨励されたからだと多々言えるのですが、目標が達成できなかった場合に同等の罰によって同様に相殺されることが無かったことも禍（わざわい）しました。この状況は、短期間で経営者と持分保有者に多額の形而下益を保証するものの、結果として過度のリスクを強いることになり、そ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company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は弱体化し、将来への十分な期待を保証するはずの経済エネルギーが損なわれることになったのです。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46050" indent="-201613"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25]</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この日経記事</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にもあるとおり、英語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company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の語源は、「一緒にパンを食べる人」という後期ラテン語</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companio</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。和訳「会社」は、制度的組織（</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institution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Gesellschaft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）のニュアンスが強いが、英語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company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は有機的組織（</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organization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Gemeinschaft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）の意味合いを今も強く持っている。</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22484803"/>
                  </a:ext>
                </a:extLst>
              </a:tr>
              <a:tr h="876847">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All of these factors easily create and diffuse a profoundly amoral culture—in which one often does not hesitate to commit a crime when the foreseen benefits exceed the expected penalty.  Such behaviour gravely pollutes the health of every economic-social system.  It endangers the functionality and seriously harms the effective realization of that common good, upon which is necessarily founded every form of social institution.</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このような因子全てが、深刻な</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モラル不在カルチャー</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を容易に作り出し広めます。この様なカルチャーでは、予見される形而上益が予想される罰を上回るので、</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はためらうことなく犯罪（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crime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冒します。このような犯罪行動は、あらゆる経済社会システムの健全性を深刻に汚染します。何故ならあらゆる形態の社会制度は、共通善という基盤の上に築かれる必要があり、このような犯罪行動が、共通善の機能性を危険にさらし、その効果的な実現に深刻な害を及ぼすからで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027220609"/>
                  </a:ext>
                </a:extLst>
              </a:tr>
              <a:tr h="1079294">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Therefore, a self-criticism in this regard and an inversion of trends are urgent, favoring instead a businesslike and monetary culture that takes into account all of these factors that constitute the common good.  This means, for example, clearly placing the person and the quality of relations between persons at the center of the business culture, so that every company practices a form of social responsibility that is not merely occasional or marginal, but rather drives and animates from within each of its actions, directing them socially.</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従って、この点に関する自己批判と、トレンドの逆転が急務です。モラル不在カルチャーではなく、本論考で述べている共通善を構成する全ての要素を考慮したビジネス・カルチャーと金銭カルチャーを、最優先で導入する必要があります。これはたとえば、そのビジネス・カルチャーの中心にそのペルソナを、即ち、関わるペルソナ達の関係性の質を明確に据え、全て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company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が単に一時的でも周辺的でもない、むしろ、その一つ一つ全ての行動を内部から社会に向けて推進し活性化し、何らかの形の社会的応答責任を実践するということを意味します。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97570923"/>
                  </a:ext>
                </a:extLst>
              </a:tr>
            </a:tbl>
          </a:graphicData>
        </a:graphic>
      </p:graphicFrame>
    </p:spTree>
    <p:extLst>
      <p:ext uri="{BB962C8B-B14F-4D97-AF65-F5344CB8AC3E}">
        <p14:creationId xmlns:p14="http://schemas.microsoft.com/office/powerpoint/2010/main" val="2838728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2FFCC2-E2A7-213F-2804-DB06995ABEBE}"/>
              </a:ext>
            </a:extLst>
          </p:cNvPr>
          <p:cNvSpPr>
            <a:spLocks noGrp="1"/>
          </p:cNvSpPr>
          <p:nvPr>
            <p:ph type="title"/>
          </p:nvPr>
        </p:nvSpPr>
        <p:spPr>
          <a:xfrm>
            <a:off x="0" y="82250"/>
            <a:ext cx="9144000" cy="285663"/>
          </a:xfrm>
        </p:spPr>
        <p:txBody>
          <a:bodyPr>
            <a:noAutofit/>
          </a:bodyPr>
          <a:lstStyle/>
          <a:p>
            <a:pPr algn="ctr"/>
            <a:r>
              <a:rPr kumimoji="1" lang="ja-JP" altLang="en-US" sz="1400" dirty="0"/>
              <a:t>一方で、</a:t>
            </a:r>
            <a:r>
              <a:rPr kumimoji="1" lang="en-US" altLang="ja-JP" sz="1400" dirty="0"/>
              <a:t>credit-worthiness</a:t>
            </a:r>
            <a:r>
              <a:rPr kumimoji="1" lang="ja-JP" altLang="en-US" sz="1400" dirty="0"/>
              <a:t>（信用相応、訳註</a:t>
            </a:r>
            <a:r>
              <a:rPr kumimoji="1" lang="en-US" altLang="ja-JP" sz="1400" dirty="0"/>
              <a:t>27</a:t>
            </a:r>
            <a:r>
              <a:rPr kumimoji="1" lang="ja-JP" altLang="en-US" sz="1400" dirty="0"/>
              <a:t>）成立の前提として、不健全な共謀から守られた革新的</a:t>
            </a:r>
            <a:r>
              <a:rPr kumimoji="1" lang="en-US" altLang="ja-JP" sz="1400" dirty="0"/>
              <a:t>capability</a:t>
            </a:r>
            <a:r>
              <a:rPr kumimoji="1" lang="ja-JP" altLang="en-US" sz="1400" dirty="0"/>
              <a:t>を持つ本当に相応しい形而上益受益者を特定する慎重な選択活動がキチンと行われているとします。すると</a:t>
            </a:r>
            <a:r>
              <a:rPr kumimoji="1" lang="en-US" altLang="ja-JP" sz="1400" dirty="0"/>
              <a:t>...</a:t>
            </a:r>
            <a:r>
              <a:rPr kumimoji="1" lang="ja-JP" altLang="en-US" sz="1400" dirty="0"/>
              <a:t>。</a:t>
            </a:r>
          </a:p>
        </p:txBody>
      </p:sp>
      <p:sp>
        <p:nvSpPr>
          <p:cNvPr id="3" name="スライド番号プレースホルダー 2">
            <a:extLst>
              <a:ext uri="{FF2B5EF4-FFF2-40B4-BE49-F238E27FC236}">
                <a16:creationId xmlns:a16="http://schemas.microsoft.com/office/drawing/2014/main" id="{4AA0A27C-1DE5-1B25-1AAA-E9177F1308B3}"/>
              </a:ext>
            </a:extLst>
          </p:cNvPr>
          <p:cNvSpPr>
            <a:spLocks noGrp="1"/>
          </p:cNvSpPr>
          <p:nvPr>
            <p:ph type="sldNum" sz="quarter" idx="12"/>
          </p:nvPr>
        </p:nvSpPr>
        <p:spPr>
          <a:xfrm>
            <a:off x="7152503" y="6593187"/>
            <a:ext cx="2057400" cy="365125"/>
          </a:xfrm>
        </p:spPr>
        <p:txBody>
          <a:bodyPr/>
          <a:lstStyle/>
          <a:p>
            <a:fld id="{D2CFAB68-B97E-44C6-B903-0A221F45C963}" type="slidenum">
              <a:rPr kumimoji="1" lang="ja-JP" altLang="en-US" smtClean="0"/>
              <a:t>9</a:t>
            </a:fld>
            <a:endParaRPr kumimoji="1" lang="ja-JP" altLang="en-US" dirty="0"/>
          </a:p>
        </p:txBody>
      </p:sp>
      <p:graphicFrame>
        <p:nvGraphicFramePr>
          <p:cNvPr id="4" name="表 3">
            <a:extLst>
              <a:ext uri="{FF2B5EF4-FFF2-40B4-BE49-F238E27FC236}">
                <a16:creationId xmlns:a16="http://schemas.microsoft.com/office/drawing/2014/main" id="{379399E7-DE6D-5D9E-399E-0BCE382794C4}"/>
              </a:ext>
            </a:extLst>
          </p:cNvPr>
          <p:cNvGraphicFramePr>
            <a:graphicFrameLocks noGrp="1"/>
          </p:cNvGraphicFramePr>
          <p:nvPr>
            <p:extLst>
              <p:ext uri="{D42A27DB-BD31-4B8C-83A1-F6EECF244321}">
                <p14:modId xmlns:p14="http://schemas.microsoft.com/office/powerpoint/2010/main" val="674121422"/>
              </p:ext>
            </p:extLst>
          </p:nvPr>
        </p:nvGraphicFramePr>
        <p:xfrm>
          <a:off x="0" y="500156"/>
          <a:ext cx="9144000" cy="6357844"/>
        </p:xfrm>
        <a:graphic>
          <a:graphicData uri="http://schemas.openxmlformats.org/drawingml/2006/table">
            <a:tbl>
              <a:tblPr firstRow="1" firstCol="1" bandRow="1"/>
              <a:tblGrid>
                <a:gridCol w="3731741">
                  <a:extLst>
                    <a:ext uri="{9D8B030D-6E8A-4147-A177-3AD203B41FA5}">
                      <a16:colId xmlns:a16="http://schemas.microsoft.com/office/drawing/2014/main" val="2088116242"/>
                    </a:ext>
                  </a:extLst>
                </a:gridCol>
                <a:gridCol w="5412259">
                  <a:extLst>
                    <a:ext uri="{9D8B030D-6E8A-4147-A177-3AD203B41FA5}">
                      <a16:colId xmlns:a16="http://schemas.microsoft.com/office/drawing/2014/main" val="1802038255"/>
                    </a:ext>
                  </a:extLst>
                </a:gridCol>
              </a:tblGrid>
              <a:tr h="3064091">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Exactly here, the natural circularity that exists between profit, a factor intrinsically necessary for every economic system, and social responsibility, an essential element for the survival of any form of civil coexistence, reveals its full fruitfulness and exposes the indissoluble connection, that sin tends to hide, between the ethics respectful of persons and the common good, and the actual functionality of every economic financial system.  Such virtuous circularity is favoured, for example, by the pursuit of the reduction of the risk of conflict with the stakeholders in order to nurture greater inner motivation of the employees of a company.  The creation of added value here, the primary objective of the economic financial system, must demonstrate, with all of its implications, its practicality inside a solidified ethical system founded on a sincere search for the common good.  Only from the recognition, and from the realization, of the intrinsic connection that exists between economic reasoning and ethical reasoning, can a good indeed spring forth, that may benefit all of humanity.</a:t>
                      </a: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[45]</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Therefore, in order to function well, the market needs anthropological and ethical prerequisites that it is neither capable of giving for itself, nor producing on its own.</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p>
                      <a:pPr marL="635" indent="-71120" algn="just">
                        <a:lnSpc>
                          <a:spcPts val="1200"/>
                        </a:lnSpc>
                      </a:pPr>
                      <a:r>
                        <a:rPr lang="en-US" sz="11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[45]</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Cf. Benedict XVI, Encyclical Letter </a:t>
                      </a:r>
                      <a:r>
                        <a:rPr lang="en-US" sz="11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Caritas in veritate</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36: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101 (2009), 671.</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4764" marR="34764" marT="27361" marB="273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こにこそ正に、あらゆる経済システムに本質的に必要な要素である形而下益と、あらゆる形態の市民共存の存続に不可欠な要素である社会的応答責任との間に形而下存在する本質的な循環性が、その完全な結実を明らかにします。即ち、形而上罪が隠しがちなペルソナ尊重と共通善尊重に関する倫理と、あらゆる経済金融システムが持つ実際の機能性との、切っても切れない繋がりがハッキリと顕れます。この様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virtue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26]</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の循環性は好ましいものです。例えば、或る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company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の雇用者達に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greater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内的動機を持ってもらおうとする益害関係者間には益相反が生じますが、このリスク減殺の実行に役立ちます。この様にして生み出される付加価値は、現行経済金融システムにとっても主要な目的ですが、その全ての含意による実用性は、共通善の真摯な追求に基づいた確固たる倫理システムの中においてこそ、必ず実証されるのです。経済的理性と倫理的理性との間に形而下存在するこの本質的な繋がりを、認識し実現することによってのみ、</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が実際に生まれ人類全体に形而上益を与え得るのです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[45]</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。従って、市場がうまく機能するためには、市場自体では提供も生産もできない人類学的および倫理的な幾つかの前提条件が必要なのです。</a:t>
                      </a: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0325" indent="-120650"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26] virtue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は「徳」「美徳」と和訳されることが多いが、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post-secular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の流れが進行した現代英語に対しては不適切訳。現代英語では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virtue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の意味に、最新科学、特に量子論の成果が、従来のキリスト教的意味を補強代替する形で、加味されている。拙記事「</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Virtue </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Economicsの揺籃</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新たな宗教としての科学が生まれる予兆か</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」あるいは</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”virtue ethics" +"quantum"</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検索結果等を参照方。なお原英文にある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virtuous circularity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2014</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年の</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この論文</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で提唱された新概念。従来からある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virtuous circle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（好循環）とは意味が異なる。「複数の概念の意味が形而下で循環的に変容しながら、</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virtue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としての本来の意味が徐々に明らかになる」というような意味。</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2023</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月のシノドスでは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possibility of developing a style and a synodal form of Church depends on the virtuous circularity of ‘</a:t>
                      </a:r>
                      <a:r>
                        <a:rPr lang="en-US" sz="1100" kern="100" dirty="0" err="1">
                          <a:effectLst/>
                          <a:latin typeface="游明朝" panose="02020400000000000000" pitchFamily="18" charset="-128"/>
                          <a:ea typeface="游明朝" panose="02020400000000000000" pitchFamily="18" charset="-128"/>
                          <a:cs typeface="Times New Roman" panose="02020603050405020304" pitchFamily="18" charset="0"/>
                        </a:rPr>
                        <a:t>sensus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fidei’ [sense of the faith], magisterium, and theology.”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『シノダル形態スタイルの教会を社会展開できるかどうかは、「信仰感覚、教導権、神学」の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virtuous circularity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如何にかかっている。』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という発言があった。（</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CNA記事</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indent="-6032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[45]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教皇ベネディクト</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世回勅『真理に根ざした愛』</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36</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4764" marR="34764" marT="27361" marB="273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044165522"/>
                  </a:ext>
                </a:extLst>
              </a:tr>
              <a:tr h="1287247">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24. If, on the one hand, credit-worthiness demands a prudent activity of selection for identifying the really worthy beneficiaries capable of innovation, protected from unhealthy collusions, then on the other hand, in order to withstand effectively the risks encountered, the banks must have a suitable management of assets, so that an eventual division of the losses may be limited to a greater extent and may fall above all on those actually responsible for losses. </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4764" marR="34764" marT="27361" marB="273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24.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もし、一方で、</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credit-worthiness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（信用相応、訳註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27</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）成立の前提として、不健全な共謀から守られた革新的</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を持つ本当に相応しい形而上益受益者を特定する慎重な選択活動がキチンと行われているとします。すると、他方で、当該</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banks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それでも遭遇するだろうリスクに効果的に耐えようとして適切な資産管理を行い、結果、最終損失の部を少しでも減殺し、他の誰よりも実際の損失責任者に返済を負わせるようにしなければならないはずです。</a:t>
                      </a: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27] </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英辞郎</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での従来の訳は、信用価値、信用度、信用力、弁済能力となっているが、ここに述べられた形而上性重視の含みを持たせるために敢えて新訳「信用相応」をつけた。</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credit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にも従来の「信用」でなく何か新訳をつけようかと訳者は一端は考えたが、本当の「信用」とは相手の形而上性まで知ったうえで生まれるものだと考え直し、従来訳のままにした。</a:t>
                      </a:r>
                    </a:p>
                  </a:txBody>
                  <a:tcPr marL="34764" marR="34764" marT="27361" marB="273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86127742"/>
                  </a:ext>
                </a:extLst>
              </a:tr>
            </a:tbl>
          </a:graphicData>
        </a:graphic>
      </p:graphicFrame>
    </p:spTree>
    <p:extLst>
      <p:ext uri="{BB962C8B-B14F-4D97-AF65-F5344CB8AC3E}">
        <p14:creationId xmlns:p14="http://schemas.microsoft.com/office/powerpoint/2010/main" val="22904692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7949</TotalTime>
  <Words>10948</Words>
  <Application>Microsoft Office PowerPoint</Application>
  <PresentationFormat>画面に合わせる (4:3)</PresentationFormat>
  <Paragraphs>182</Paragraphs>
  <Slides>12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游ゴシック</vt:lpstr>
      <vt:lpstr>游ゴシック Light</vt:lpstr>
      <vt:lpstr>游明朝</vt:lpstr>
      <vt:lpstr>Arial</vt:lpstr>
      <vt:lpstr>Arial Narrow</vt:lpstr>
      <vt:lpstr>Calibri</vt:lpstr>
      <vt:lpstr>Calibri Light</vt:lpstr>
      <vt:lpstr>Office テーマ</vt:lpstr>
      <vt:lpstr>真生会館 学び合いの会 分科会(2024年) 教皇フランシスコの思想   Economy of Francesco 基調論文 “Oeconomicae et pecuniariae quaestiones”現行経済金融の様々な問題点 Considerations for an Ethical Discernment Regarding Some Aspects of the Present Economic-Financial System 現行経済金融システムの諸相に関しan ethical discernmentするための様々な約因 全34節を5回に分けて精読</vt:lpstr>
      <vt:lpstr>経済と金融の形而下代行者が、倫理に関する見当識 [訳註15]をどう持てば良いのか、 詳しく具体的に示して欲しいという要望が、彼ら全員から益々多く寄せられている。</vt:lpstr>
      <vt:lpstr>国別地域別に多様な構造を有す金融システムの間において 脱国家的なco-ordination [訳註17][36]が、緊急に必要だと分かります。</vt:lpstr>
      <vt:lpstr>いかなる倫理からも独立した自己充足が市場において推定されるという信念が、如何に浅薄か</vt:lpstr>
      <vt:lpstr>各国規制当局は、常に独立性を保つ一方で、衡平性とthe public benefitに関し急務が生じた際は、ひと束に拘束されなければなりません。 こうすることが困難なことは理解できますが、 異なる国家間で統合された脱国家的展望を持つ一致した規範システムを模索し、強制賦課することを諦めてはいけません。</vt:lpstr>
      <vt:lpstr>そもそも貯蓄とは、金融アドバイザーに信任されたならば、単に管理されるのではなく、 手厚くadminister [訳註22]されるべきものなのです。</vt:lpstr>
      <vt:lpstr>外界は内界に適合する[訳註24]。</vt:lpstr>
      <vt:lpstr>そのビジネス・カルチャーの中心にそのペルソナを、 即ち、関わるペルソナ達の関係性の質を明確に据え、 全てのcompanyが単に一時的でも周辺的でもない、むしろ、 その一つ一つ全ての行動を内部から社会に向けて推進し活性化し、 何らかの形の社会的応答責任を実践する。</vt:lpstr>
      <vt:lpstr>一方で、credit-worthiness（信用相応、訳註27）成立の前提として、不健全な共謀から守られた革新的capabilityを持つ本当に相応しい形而上益受益者を特定する慎重な選択活動がキチンと行われているとします。すると...。</vt:lpstr>
      <vt:lpstr>titles of credit（信用タイトル）の創造は極めて危険です。</vt:lpstr>
      <vt:lpstr>所謂「デリバティブ」を含む幾つかの金融商品は、特定の取引に内在するリスクに対する保険を保証する目的で作成されており、このリスクに帰属する推定価額に基づいて行われる或る種のギャンブルが含まれることがしばしばあります</vt:lpstr>
      <vt:lpstr>ペルソナ達が、他の経済的形而下主体の破滅に関心を育み始め、遂には、破滅させることを自分の意志で決意する。この様な特異な事例を生み出してしまいました。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真生会館 学び合いの会 分科会 教皇フランシスコの思想   第四回PM大会 to dream and work together through solidarity and subsidiarity  in order to build a better society and emerge better from the Covid-19 pandemic.</dc:title>
  <dc:creator>Saito Jun</dc:creator>
  <cp:lastModifiedBy>Jun Saito</cp:lastModifiedBy>
  <cp:revision>22</cp:revision>
  <dcterms:created xsi:type="dcterms:W3CDTF">2022-02-25T09:22:14Z</dcterms:created>
  <dcterms:modified xsi:type="dcterms:W3CDTF">2024-07-19T05:27:14Z</dcterms:modified>
</cp:coreProperties>
</file>